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68" r:id="rId6"/>
    <p:sldId id="269" r:id="rId7"/>
    <p:sldId id="294" r:id="rId8"/>
    <p:sldId id="285" r:id="rId9"/>
    <p:sldId id="270" r:id="rId10"/>
    <p:sldId id="272" r:id="rId11"/>
    <p:sldId id="286" r:id="rId12"/>
    <p:sldId id="271" r:id="rId13"/>
    <p:sldId id="277" r:id="rId14"/>
    <p:sldId id="292" r:id="rId15"/>
    <p:sldId id="293" r:id="rId16"/>
    <p:sldId id="278" r:id="rId17"/>
    <p:sldId id="279" r:id="rId18"/>
    <p:sldId id="276" r:id="rId19"/>
    <p:sldId id="287" r:id="rId20"/>
    <p:sldId id="280" r:id="rId21"/>
    <p:sldId id="288" r:id="rId22"/>
    <p:sldId id="299" r:id="rId23"/>
    <p:sldId id="298" r:id="rId24"/>
  </p:sldIdLst>
  <p:sldSz cx="18288000" cy="10287000"/>
  <p:notesSz cx="6858000" cy="9144000"/>
  <p:embeddedFontLst>
    <p:embeddedFont>
      <p:font typeface="Eras Bold ITC" panose="020B0907030504020204" pitchFamily="34" charset="0"/>
      <p:regular r:id="rId26"/>
    </p:embeddedFont>
    <p:embeddedFont>
      <p:font typeface="Garet" panose="020B0604020202020204" charset="0"/>
      <p:regular r:id="rId27"/>
    </p:embeddedFont>
    <p:embeddedFont>
      <p:font typeface="Garet Bold" panose="020B0604020202020204" charset="0"/>
      <p:regular r:id="rId28"/>
    </p:embeddedFont>
    <p:embeddedFont>
      <p:font typeface="Garet ExtraBold" panose="020B0604020202020204" charset="0"/>
      <p:regular r:id="rId29"/>
    </p:embeddedFont>
    <p:embeddedFont>
      <p:font typeface="Nunito 1" panose="020B0604020202020204" charset="0"/>
      <p:regular r:id="rId30"/>
    </p:embeddedFont>
    <p:embeddedFont>
      <p:font typeface="Nunito 1 Bold" panose="020B0604020202020204" charset="0"/>
      <p:regular r:id="rId31"/>
    </p:embeddedFont>
    <p:embeddedFont>
      <p:font typeface="Nunito 2" panose="020B0604020202020204" charset="0"/>
      <p:regular r:id="rId32"/>
    </p:embeddedFont>
    <p:embeddedFont>
      <p:font typeface="Roboto" panose="020000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0352BB-C329-4D20-ABBB-C438A22279FB}" v="2" dt="2024-09-25T11:33:34.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373" autoAdjust="0"/>
  </p:normalViewPr>
  <p:slideViewPr>
    <p:cSldViewPr>
      <p:cViewPr varScale="1">
        <p:scale>
          <a:sx n="51" d="100"/>
          <a:sy n="51" d="100"/>
        </p:scale>
        <p:origin x="20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07837-7C10-4816-9332-7BAB1D0742B7}"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C7B3D-28B1-4E0A-A8F6-EB659B0FCFE0}" type="slidenum">
              <a:rPr lang="en-US" smtClean="0"/>
              <a:t>‹#›</a:t>
            </a:fld>
            <a:endParaRPr lang="en-US"/>
          </a:p>
        </p:txBody>
      </p:sp>
    </p:spTree>
    <p:extLst>
      <p:ext uri="{BB962C8B-B14F-4D97-AF65-F5344CB8AC3E}">
        <p14:creationId xmlns:p14="http://schemas.microsoft.com/office/powerpoint/2010/main" val="74543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Hello! My name is Steve Lucas. The CEO &amp; Managing Partner at The Storage Group and I am going to discuss INCREASING YOUR FACILITY’S LOCAL ONLINE PRESENCE THROUGH DIGITAL MARKETING TOOLS.</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a:t>
            </a:fld>
            <a:endParaRPr lang="en-US"/>
          </a:p>
        </p:txBody>
      </p:sp>
    </p:spTree>
    <p:extLst>
      <p:ext uri="{BB962C8B-B14F-4D97-AF65-F5344CB8AC3E}">
        <p14:creationId xmlns:p14="http://schemas.microsoft.com/office/powerpoint/2010/main" val="1385104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Search Engine Optimization or SEO according to Google </a:t>
            </a:r>
            <a:r>
              <a:rPr lang="en-US" sz="1800" b="0" i="0" u="none" strike="noStrike" dirty="0">
                <a:solidFill>
                  <a:srgbClr val="202124"/>
                </a:solidFill>
                <a:effectLst/>
                <a:highlight>
                  <a:srgbClr val="FFFFFF"/>
                </a:highlight>
                <a:latin typeface="Roboto" panose="02000000000000000000" pitchFamily="2" charset="0"/>
              </a:rPr>
              <a:t>is about helping search engines understand your content, and helping users find your site and make a decision about whether they should visit your site through a search engine queries..(alt tags, meta tags, content, photos, etc.)</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10</a:t>
            </a:fld>
            <a:endParaRPr lang="en-US"/>
          </a:p>
        </p:txBody>
      </p:sp>
    </p:spTree>
    <p:extLst>
      <p:ext uri="{BB962C8B-B14F-4D97-AF65-F5344CB8AC3E}">
        <p14:creationId xmlns:p14="http://schemas.microsoft.com/office/powerpoint/2010/main" val="1650890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202124"/>
                </a:solidFill>
                <a:effectLst/>
                <a:highlight>
                  <a:srgbClr val="FFFFFF"/>
                </a:highlight>
                <a:latin typeface="Roboto" panose="02000000000000000000" pitchFamily="2" charset="0"/>
              </a:rPr>
              <a:t>What targeting keywords are people using to find a facility like yours. If you go to Google.com and type in your </a:t>
            </a:r>
            <a:r>
              <a:rPr lang="en-US" sz="1800" b="0" i="0" u="none" strike="noStrike" dirty="0" err="1">
                <a:solidFill>
                  <a:srgbClr val="202124"/>
                </a:solidFill>
                <a:effectLst/>
                <a:highlight>
                  <a:srgbClr val="FFFFFF"/>
                </a:highlight>
                <a:latin typeface="Roboto" panose="02000000000000000000" pitchFamily="2" charset="0"/>
              </a:rPr>
              <a:t>targerted</a:t>
            </a:r>
            <a:r>
              <a:rPr lang="en-US" sz="1800" b="0" i="0" u="none" strike="noStrike" dirty="0">
                <a:solidFill>
                  <a:srgbClr val="202124"/>
                </a:solidFill>
                <a:effectLst/>
                <a:highlight>
                  <a:srgbClr val="FFFFFF"/>
                </a:highlight>
                <a:latin typeface="Roboto" panose="02000000000000000000" pitchFamily="2" charset="0"/>
              </a:rPr>
              <a:t> keywords into a search box. Hit enter. Scroll to the bottom of that search engine results page will also show related searches to your own.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1E5BD-CFDB-4C5D-87E2-0B42CE1F930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860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202124"/>
                </a:solidFill>
                <a:effectLst/>
                <a:highlight>
                  <a:srgbClr val="FFFFFF"/>
                </a:highlight>
                <a:latin typeface="Roboto" panose="02000000000000000000" pitchFamily="2" charset="0"/>
              </a:rPr>
              <a:t>Google also has an area on the search engine results page called People Also Ask. This is a great place to get frequently asked questions for the FAQ Page on </a:t>
            </a:r>
            <a:r>
              <a:rPr lang="en-US" sz="1800" b="0" i="0" u="none" strike="noStrike">
                <a:solidFill>
                  <a:srgbClr val="202124"/>
                </a:solidFill>
                <a:effectLst/>
                <a:highlight>
                  <a:srgbClr val="FFFFFF"/>
                </a:highlight>
                <a:latin typeface="Roboto" panose="02000000000000000000" pitchFamily="2" charset="0"/>
              </a:rPr>
              <a:t>your website.</a:t>
            </a:r>
          </a:p>
          <a:p>
            <a:endParaRPr lang="en-US" dirty="0"/>
          </a:p>
        </p:txBody>
      </p:sp>
      <p:sp>
        <p:nvSpPr>
          <p:cNvPr id="4" name="Slide Number Placeholder 3"/>
          <p:cNvSpPr>
            <a:spLocks noGrp="1"/>
          </p:cNvSpPr>
          <p:nvPr>
            <p:ph type="sldNum" sz="quarter" idx="5"/>
          </p:nvPr>
        </p:nvSpPr>
        <p:spPr/>
        <p:txBody>
          <a:bodyPr/>
          <a:lstStyle/>
          <a:p>
            <a:fld id="{6B01E5BD-CFDB-4C5D-87E2-0B42CE1F9303}" type="slidenum">
              <a:rPr lang="en-US" smtClean="0"/>
              <a:t>12</a:t>
            </a:fld>
            <a:endParaRPr lang="en-US"/>
          </a:p>
        </p:txBody>
      </p:sp>
    </p:spTree>
    <p:extLst>
      <p:ext uri="{BB962C8B-B14F-4D97-AF65-F5344CB8AC3E}">
        <p14:creationId xmlns:p14="http://schemas.microsoft.com/office/powerpoint/2010/main" val="3412101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It’s 100% free to create and manage your Google Business Profile. It allows you to take charge of the way your business appears on Google Search and Maps, when you type your </a:t>
            </a:r>
            <a:r>
              <a:rPr lang="en-US" sz="1800" b="0" i="0" u="none" strike="noStrike" dirty="0" err="1">
                <a:solidFill>
                  <a:srgbClr val="000000"/>
                </a:solidFill>
                <a:effectLst/>
                <a:latin typeface="Arial" panose="020B0604020202020204" pitchFamily="34" charset="0"/>
              </a:rPr>
              <a:t>facility;s</a:t>
            </a:r>
            <a:r>
              <a:rPr lang="en-US" sz="1800" b="0" i="0" u="none" strike="noStrike" dirty="0">
                <a:solidFill>
                  <a:srgbClr val="000000"/>
                </a:solidFill>
                <a:effectLst/>
                <a:latin typeface="Arial" panose="020B0604020202020204" pitchFamily="34" charset="0"/>
              </a:rPr>
              <a:t> name into Google search. You want to make sure all information is accurate, especially website URL, address, phone number, hours,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 . (Slide)</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13</a:t>
            </a:fld>
            <a:endParaRPr lang="en-US"/>
          </a:p>
        </p:txBody>
      </p:sp>
    </p:spTree>
    <p:extLst>
      <p:ext uri="{BB962C8B-B14F-4D97-AF65-F5344CB8AC3E}">
        <p14:creationId xmlns:p14="http://schemas.microsoft.com/office/powerpoint/2010/main" val="68792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D5156"/>
                </a:solidFill>
                <a:effectLst/>
                <a:highlight>
                  <a:srgbClr val="FFFFFF"/>
                </a:highlight>
                <a:latin typeface="Roboto" panose="02000000000000000000" pitchFamily="2" charset="0"/>
              </a:rPr>
              <a:t>A local listing is </a:t>
            </a:r>
            <a:r>
              <a:rPr lang="en-US" sz="1800" b="0" i="0" u="none" strike="noStrike" dirty="0">
                <a:solidFill>
                  <a:srgbClr val="040C28"/>
                </a:solidFill>
                <a:effectLst/>
                <a:highlight>
                  <a:srgbClr val="D3E3FD"/>
                </a:highlight>
                <a:latin typeface="Roboto" panose="02000000000000000000" pitchFamily="2" charset="0"/>
              </a:rPr>
              <a:t>the online mention of a business's name, address, phone number and website address for a local business</a:t>
            </a:r>
            <a:r>
              <a:rPr lang="en-US" sz="1800" b="0" i="0" u="none" strike="noStrike" dirty="0">
                <a:solidFill>
                  <a:srgbClr val="4D5156"/>
                </a:solidFill>
                <a:effectLst/>
                <a:highlight>
                  <a:srgbClr val="FFFFFF"/>
                </a:highlight>
                <a:latin typeface="Roboto" panose="02000000000000000000" pitchFamily="2" charset="0"/>
              </a:rPr>
              <a:t>. These listings can appear in several places including local directories, social media, websites, blogs, etc.</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14</a:t>
            </a:fld>
            <a:endParaRPr lang="en-US"/>
          </a:p>
        </p:txBody>
      </p:sp>
    </p:spTree>
    <p:extLst>
      <p:ext uri="{BB962C8B-B14F-4D97-AF65-F5344CB8AC3E}">
        <p14:creationId xmlns:p14="http://schemas.microsoft.com/office/powerpoint/2010/main" val="3978176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D5156"/>
                </a:solidFill>
                <a:effectLst/>
                <a:highlight>
                  <a:srgbClr val="FFFFFF"/>
                </a:highlight>
                <a:latin typeface="Roboto" panose="02000000000000000000" pitchFamily="2" charset="0"/>
              </a:rPr>
              <a:t>SEO is a long term strategy. It takes time for the search engines to crawl your website and rank well organically. While that is happening, you may want to consider running a PPC campaign. It can help as soon as the ads are launched. - Sponsored </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15</a:t>
            </a:fld>
            <a:endParaRPr lang="en-US"/>
          </a:p>
        </p:txBody>
      </p:sp>
    </p:spTree>
    <p:extLst>
      <p:ext uri="{BB962C8B-B14F-4D97-AF65-F5344CB8AC3E}">
        <p14:creationId xmlns:p14="http://schemas.microsoft.com/office/powerpoint/2010/main" val="4186056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D5156"/>
                </a:solidFill>
                <a:effectLst/>
                <a:highlight>
                  <a:srgbClr val="FFFFFF"/>
                </a:highlight>
                <a:latin typeface="Roboto" panose="02000000000000000000" pitchFamily="2" charset="0"/>
              </a:rPr>
              <a:t>Social media is a great way to increase engagement with your tenants and potential tenants through likes, comments, shares, reviews, more. It can definitely help with their purchasing decisions. </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16</a:t>
            </a:fld>
            <a:endParaRPr lang="en-US"/>
          </a:p>
        </p:txBody>
      </p:sp>
    </p:spTree>
    <p:extLst>
      <p:ext uri="{BB962C8B-B14F-4D97-AF65-F5344CB8AC3E}">
        <p14:creationId xmlns:p14="http://schemas.microsoft.com/office/powerpoint/2010/main" val="120832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17</a:t>
            </a:fld>
            <a:endParaRPr lang="en-US"/>
          </a:p>
        </p:txBody>
      </p:sp>
    </p:spTree>
    <p:extLst>
      <p:ext uri="{BB962C8B-B14F-4D97-AF65-F5344CB8AC3E}">
        <p14:creationId xmlns:p14="http://schemas.microsoft.com/office/powerpoint/2010/main" val="3848133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4" dirty="0">
                <a:solidFill>
                  <a:srgbClr val="2D4064"/>
                </a:solidFill>
                <a:latin typeface="Nunito 1"/>
              </a:rPr>
              <a:t>As you utilize these digital marketing tools to help your facility stand out from the competition, you need to be able to monitor your results.</a:t>
            </a:r>
          </a:p>
          <a:p>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18</a:t>
            </a:fld>
            <a:endParaRPr lang="en-US"/>
          </a:p>
        </p:txBody>
      </p:sp>
    </p:spTree>
    <p:extLst>
      <p:ext uri="{BB962C8B-B14F-4D97-AF65-F5344CB8AC3E}">
        <p14:creationId xmlns:p14="http://schemas.microsoft.com/office/powerpoint/2010/main" val="2369141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19</a:t>
            </a:fld>
            <a:endParaRPr lang="en-US"/>
          </a:p>
        </p:txBody>
      </p:sp>
    </p:spTree>
    <p:extLst>
      <p:ext uri="{BB962C8B-B14F-4D97-AF65-F5344CB8AC3E}">
        <p14:creationId xmlns:p14="http://schemas.microsoft.com/office/powerpoint/2010/main" val="315656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These are just some of the digital marketing tools we are going to discuss during our presentation.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2</a:t>
            </a:fld>
            <a:endParaRPr lang="en-US"/>
          </a:p>
        </p:txBody>
      </p:sp>
    </p:spTree>
    <p:extLst>
      <p:ext uri="{BB962C8B-B14F-4D97-AF65-F5344CB8AC3E}">
        <p14:creationId xmlns:p14="http://schemas.microsoft.com/office/powerpoint/2010/main" val="3489687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Thank you for your time and attention. Our team of digital marketing experts specialize in the storage industry. Please let me know if you have any questions. </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20</a:t>
            </a:fld>
            <a:endParaRPr lang="en-US"/>
          </a:p>
        </p:txBody>
      </p:sp>
    </p:spTree>
    <p:extLst>
      <p:ext uri="{BB962C8B-B14F-4D97-AF65-F5344CB8AC3E}">
        <p14:creationId xmlns:p14="http://schemas.microsoft.com/office/powerpoint/2010/main" val="180456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Keep in mind, while you are in the process of building your brick and mortar facility, you want to also have a team working on your website. You want to have it launched before the facility opens so you can get Google to crawl and rank your website, but also to start taking reservations for when you are open. Here are some reasons why your website is so important. (Slide)</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3</a:t>
            </a:fld>
            <a:endParaRPr lang="en-US"/>
          </a:p>
        </p:txBody>
      </p:sp>
    </p:spTree>
    <p:extLst>
      <p:ext uri="{BB962C8B-B14F-4D97-AF65-F5344CB8AC3E}">
        <p14:creationId xmlns:p14="http://schemas.microsoft.com/office/powerpoint/2010/main" val="144221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First of all let’s start with why it is important to have a strong digital presence. Just like the physical location of your facility is important, you need to make sure your website has a strong presence online.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4</a:t>
            </a:fld>
            <a:endParaRPr lang="en-US"/>
          </a:p>
        </p:txBody>
      </p:sp>
    </p:spTree>
    <p:extLst>
      <p:ext uri="{BB962C8B-B14F-4D97-AF65-F5344CB8AC3E}">
        <p14:creationId xmlns:p14="http://schemas.microsoft.com/office/powerpoint/2010/main" val="403183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When you are thinking about your website, you want to make sure it is a progressive web app (PWA). That way your tenants can download your website app to pay their monthly bill. They don’t have to remember your website’s URL. (Slide)</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5</a:t>
            </a:fld>
            <a:endParaRPr lang="en-US"/>
          </a:p>
        </p:txBody>
      </p:sp>
    </p:spTree>
    <p:extLst>
      <p:ext uri="{BB962C8B-B14F-4D97-AF65-F5344CB8AC3E}">
        <p14:creationId xmlns:p14="http://schemas.microsoft.com/office/powerpoint/2010/main" val="2878884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How will a progressive web app help differentiate your facility from competitors? </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6</a:t>
            </a:fld>
            <a:endParaRPr lang="en-US"/>
          </a:p>
        </p:txBody>
      </p:sp>
    </p:spTree>
    <p:extLst>
      <p:ext uri="{BB962C8B-B14F-4D97-AF65-F5344CB8AC3E}">
        <p14:creationId xmlns:p14="http://schemas.microsoft.com/office/powerpoint/2010/main" val="3236301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While thinking about your website, you want to think about what features you want to offer your customers. In this day and age, most people expect to do research online for possible businesses, see pricing, availability, features, etc. So, offering online rentals and reservations is essential.</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7</a:t>
            </a:fld>
            <a:endParaRPr lang="en-US"/>
          </a:p>
        </p:txBody>
      </p:sp>
    </p:spTree>
    <p:extLst>
      <p:ext uri="{BB962C8B-B14F-4D97-AF65-F5344CB8AC3E}">
        <p14:creationId xmlns:p14="http://schemas.microsoft.com/office/powerpoint/2010/main" val="77157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2D4064"/>
                </a:solidFill>
                <a:effectLst/>
                <a:latin typeface="Arial" panose="020B0604020202020204" pitchFamily="34" charset="0"/>
              </a:rPr>
              <a:t>As you may know, a property management system (PMS) software solution is designed to help storage facility owners and operators efficiently manage their operations. </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8</a:t>
            </a:fld>
            <a:endParaRPr lang="en-US"/>
          </a:p>
        </p:txBody>
      </p:sp>
    </p:spTree>
    <p:extLst>
      <p:ext uri="{BB962C8B-B14F-4D97-AF65-F5344CB8AC3E}">
        <p14:creationId xmlns:p14="http://schemas.microsoft.com/office/powerpoint/2010/main" val="2117178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What other options do you want to offer on your website? If your rental tool offers users during the rental process the ability to pick between different options, it gives them more options and it allows you to upsell without any additional work on your part.</a:t>
            </a:r>
            <a:endParaRPr lang="en-US" dirty="0"/>
          </a:p>
        </p:txBody>
      </p:sp>
      <p:sp>
        <p:nvSpPr>
          <p:cNvPr id="4" name="Slide Number Placeholder 3"/>
          <p:cNvSpPr>
            <a:spLocks noGrp="1"/>
          </p:cNvSpPr>
          <p:nvPr>
            <p:ph type="sldNum" sz="quarter" idx="5"/>
          </p:nvPr>
        </p:nvSpPr>
        <p:spPr/>
        <p:txBody>
          <a:bodyPr/>
          <a:lstStyle/>
          <a:p>
            <a:fld id="{335C7B3D-28B1-4E0A-A8F6-EB659B0FCFE0}" type="slidenum">
              <a:rPr lang="en-US" smtClean="0"/>
              <a:t>9</a:t>
            </a:fld>
            <a:endParaRPr lang="en-US"/>
          </a:p>
        </p:txBody>
      </p:sp>
    </p:spTree>
    <p:extLst>
      <p:ext uri="{BB962C8B-B14F-4D97-AF65-F5344CB8AC3E}">
        <p14:creationId xmlns:p14="http://schemas.microsoft.com/office/powerpoint/2010/main" val="1128271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pn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4.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4.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4064"/>
        </a:solidFill>
        <a:effectLst/>
      </p:bgPr>
    </p:bg>
    <p:spTree>
      <p:nvGrpSpPr>
        <p:cNvPr id="1" name=""/>
        <p:cNvGrpSpPr/>
        <p:nvPr/>
      </p:nvGrpSpPr>
      <p:grpSpPr>
        <a:xfrm>
          <a:off x="0" y="0"/>
          <a:ext cx="0" cy="0"/>
          <a:chOff x="0" y="0"/>
          <a:chExt cx="0" cy="0"/>
        </a:xfrm>
      </p:grpSpPr>
      <p:grpSp>
        <p:nvGrpSpPr>
          <p:cNvPr id="3" name="Group 3"/>
          <p:cNvGrpSpPr/>
          <p:nvPr/>
        </p:nvGrpSpPr>
        <p:grpSpPr>
          <a:xfrm>
            <a:off x="1020041" y="626802"/>
            <a:ext cx="16230600" cy="3916623"/>
            <a:chOff x="0" y="0"/>
            <a:chExt cx="19644880" cy="4740526"/>
          </a:xfrm>
        </p:grpSpPr>
        <p:sp>
          <p:nvSpPr>
            <p:cNvPr id="4" name="Freeform 4"/>
            <p:cNvSpPr/>
            <p:nvPr/>
          </p:nvSpPr>
          <p:spPr>
            <a:xfrm>
              <a:off x="0" y="0"/>
              <a:ext cx="19644880" cy="4740527"/>
            </a:xfrm>
            <a:custGeom>
              <a:avLst/>
              <a:gdLst/>
              <a:ahLst/>
              <a:cxnLst/>
              <a:rect l="l" t="t" r="r" b="b"/>
              <a:pathLst>
                <a:path w="19644880" h="4740527">
                  <a:moveTo>
                    <a:pt x="19644880" y="279400"/>
                  </a:moveTo>
                  <a:lnTo>
                    <a:pt x="19644880" y="0"/>
                  </a:lnTo>
                  <a:lnTo>
                    <a:pt x="0" y="0"/>
                  </a:lnTo>
                  <a:lnTo>
                    <a:pt x="0" y="4740527"/>
                  </a:lnTo>
                  <a:lnTo>
                    <a:pt x="19644880" y="4740527"/>
                  </a:lnTo>
                  <a:lnTo>
                    <a:pt x="19644880" y="279400"/>
                  </a:lnTo>
                  <a:close/>
                  <a:moveTo>
                    <a:pt x="19566141" y="279400"/>
                  </a:moveTo>
                  <a:lnTo>
                    <a:pt x="19566141" y="4661786"/>
                  </a:lnTo>
                  <a:lnTo>
                    <a:pt x="78740" y="4661786"/>
                  </a:lnTo>
                  <a:lnTo>
                    <a:pt x="78740" y="78740"/>
                  </a:lnTo>
                  <a:lnTo>
                    <a:pt x="19566141" y="78740"/>
                  </a:lnTo>
                  <a:lnTo>
                    <a:pt x="19566141" y="279400"/>
                  </a:lnTo>
                  <a:close/>
                </a:path>
              </a:pathLst>
            </a:custGeom>
            <a:solidFill>
              <a:srgbClr val="F26524"/>
            </a:solidFill>
          </p:spPr>
          <p:txBody>
            <a:bodyPr/>
            <a:lstStyle/>
            <a:p>
              <a:endParaRPr lang="en-US"/>
            </a:p>
          </p:txBody>
        </p:sp>
      </p:grpSp>
      <p:grpSp>
        <p:nvGrpSpPr>
          <p:cNvPr id="5" name="Group 5"/>
          <p:cNvGrpSpPr/>
          <p:nvPr/>
        </p:nvGrpSpPr>
        <p:grpSpPr>
          <a:xfrm>
            <a:off x="3962400" y="5143500"/>
            <a:ext cx="9740429" cy="792307"/>
            <a:chOff x="0" y="0"/>
            <a:chExt cx="3553335" cy="289036"/>
          </a:xfrm>
        </p:grpSpPr>
        <p:sp>
          <p:nvSpPr>
            <p:cNvPr id="6" name="Freeform 6"/>
            <p:cNvSpPr/>
            <p:nvPr/>
          </p:nvSpPr>
          <p:spPr>
            <a:xfrm>
              <a:off x="0" y="0"/>
              <a:ext cx="3553335" cy="289036"/>
            </a:xfrm>
            <a:custGeom>
              <a:avLst/>
              <a:gdLst/>
              <a:ahLst/>
              <a:cxnLst/>
              <a:rect l="l" t="t" r="r" b="b"/>
              <a:pathLst>
                <a:path w="3553335" h="289036">
                  <a:moveTo>
                    <a:pt x="0" y="0"/>
                  </a:moveTo>
                  <a:lnTo>
                    <a:pt x="3553335" y="0"/>
                  </a:lnTo>
                  <a:lnTo>
                    <a:pt x="3553335" y="289036"/>
                  </a:lnTo>
                  <a:lnTo>
                    <a:pt x="0" y="289036"/>
                  </a:lnTo>
                  <a:close/>
                </a:path>
              </a:pathLst>
            </a:custGeom>
            <a:solidFill>
              <a:srgbClr val="F26524"/>
            </a:solidFill>
          </p:spPr>
          <p:txBody>
            <a:bodyPr/>
            <a:lstStyle/>
            <a:p>
              <a:endParaRPr lang="en-US"/>
            </a:p>
          </p:txBody>
        </p:sp>
      </p:grpSp>
      <p:sp>
        <p:nvSpPr>
          <p:cNvPr id="7" name="Freeform 7"/>
          <p:cNvSpPr/>
          <p:nvPr/>
        </p:nvSpPr>
        <p:spPr>
          <a:xfrm>
            <a:off x="0" y="9005826"/>
            <a:ext cx="4926319" cy="252474"/>
          </a:xfrm>
          <a:custGeom>
            <a:avLst/>
            <a:gdLst/>
            <a:ahLst/>
            <a:cxnLst/>
            <a:rect l="l" t="t" r="r" b="b"/>
            <a:pathLst>
              <a:path w="4926319" h="252474">
                <a:moveTo>
                  <a:pt x="0" y="0"/>
                </a:moveTo>
                <a:lnTo>
                  <a:pt x="4926319" y="0"/>
                </a:lnTo>
                <a:lnTo>
                  <a:pt x="4926319" y="252474"/>
                </a:lnTo>
                <a:lnTo>
                  <a:pt x="0" y="2524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8" name="Picture 27" descr="A close up of hands holding a bunch of keys&#10;&#10;Description automatically generated">
            <a:extLst>
              <a:ext uri="{FF2B5EF4-FFF2-40B4-BE49-F238E27FC236}">
                <a16:creationId xmlns:a16="http://schemas.microsoft.com/office/drawing/2014/main" id="{AA2525E4-9058-4680-2D0A-00033FB12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5" y="35464"/>
            <a:ext cx="18288000" cy="4621434"/>
          </a:xfrm>
          <a:prstGeom prst="rect">
            <a:avLst/>
          </a:prstGeom>
        </p:spPr>
      </p:pic>
      <p:sp>
        <p:nvSpPr>
          <p:cNvPr id="12" name="TextBox 12"/>
          <p:cNvSpPr txBox="1"/>
          <p:nvPr/>
        </p:nvSpPr>
        <p:spPr>
          <a:xfrm>
            <a:off x="270829" y="1375323"/>
            <a:ext cx="17729025" cy="2261517"/>
          </a:xfrm>
          <a:prstGeom prst="rect">
            <a:avLst/>
          </a:prstGeom>
        </p:spPr>
        <p:txBody>
          <a:bodyPr lIns="0" tIns="0" rIns="0" bIns="0" rtlCol="0" anchor="t">
            <a:spAutoFit/>
          </a:bodyPr>
          <a:lstStyle/>
          <a:p>
            <a:pPr algn="ctr">
              <a:lnSpc>
                <a:spcPts val="7920"/>
              </a:lnSpc>
            </a:pPr>
            <a:endParaRPr lang="en-US" sz="7200" spc="100" dirty="0">
              <a:solidFill>
                <a:srgbClr val="FFFFFF"/>
              </a:solidFill>
              <a:latin typeface="Garet ExtraBold"/>
            </a:endParaRPr>
          </a:p>
          <a:p>
            <a:pPr algn="ctr">
              <a:lnSpc>
                <a:spcPts val="10080"/>
              </a:lnSpc>
            </a:pPr>
            <a:endParaRPr lang="en-US" sz="7200" spc="100" dirty="0">
              <a:solidFill>
                <a:srgbClr val="FFFFFF"/>
              </a:solidFill>
              <a:latin typeface="Garet ExtraBold"/>
            </a:endParaRPr>
          </a:p>
        </p:txBody>
      </p:sp>
      <p:grpSp>
        <p:nvGrpSpPr>
          <p:cNvPr id="13" name="Group 13"/>
          <p:cNvGrpSpPr/>
          <p:nvPr/>
        </p:nvGrpSpPr>
        <p:grpSpPr>
          <a:xfrm>
            <a:off x="-456919" y="8801100"/>
            <a:ext cx="23634559" cy="3947548"/>
            <a:chOff x="0" y="-38100"/>
            <a:chExt cx="6224740" cy="1039683"/>
          </a:xfrm>
        </p:grpSpPr>
        <p:sp>
          <p:nvSpPr>
            <p:cNvPr id="14" name="Freeform 14"/>
            <p:cNvSpPr/>
            <p:nvPr/>
          </p:nvSpPr>
          <p:spPr>
            <a:xfrm>
              <a:off x="0" y="0"/>
              <a:ext cx="6224740" cy="1001583"/>
            </a:xfrm>
            <a:custGeom>
              <a:avLst/>
              <a:gdLst/>
              <a:ahLst/>
              <a:cxnLst/>
              <a:rect l="l" t="t" r="r" b="b"/>
              <a:pathLst>
                <a:path w="6224740" h="1001583">
                  <a:moveTo>
                    <a:pt x="16706" y="0"/>
                  </a:moveTo>
                  <a:lnTo>
                    <a:pt x="6208034" y="0"/>
                  </a:lnTo>
                  <a:cubicBezTo>
                    <a:pt x="6212465" y="0"/>
                    <a:pt x="6216714" y="1760"/>
                    <a:pt x="6219847" y="4893"/>
                  </a:cubicBezTo>
                  <a:cubicBezTo>
                    <a:pt x="6222980" y="8026"/>
                    <a:pt x="6224740" y="12275"/>
                    <a:pt x="6224740" y="16706"/>
                  </a:cubicBezTo>
                  <a:lnTo>
                    <a:pt x="6224740" y="984877"/>
                  </a:lnTo>
                  <a:cubicBezTo>
                    <a:pt x="6224740" y="989308"/>
                    <a:pt x="6222980" y="993557"/>
                    <a:pt x="6219847" y="996690"/>
                  </a:cubicBezTo>
                  <a:cubicBezTo>
                    <a:pt x="6216714" y="999823"/>
                    <a:pt x="6212465" y="1001583"/>
                    <a:pt x="6208034" y="1001583"/>
                  </a:cubicBezTo>
                  <a:lnTo>
                    <a:pt x="16706" y="1001583"/>
                  </a:lnTo>
                  <a:cubicBezTo>
                    <a:pt x="7480" y="1001583"/>
                    <a:pt x="0" y="994104"/>
                    <a:pt x="0" y="984877"/>
                  </a:cubicBezTo>
                  <a:lnTo>
                    <a:pt x="0" y="16706"/>
                  </a:lnTo>
                  <a:cubicBezTo>
                    <a:pt x="0" y="7480"/>
                    <a:pt x="7480" y="0"/>
                    <a:pt x="16706" y="0"/>
                  </a:cubicBezTo>
                  <a:close/>
                </a:path>
              </a:pathLst>
            </a:custGeom>
            <a:solidFill>
              <a:srgbClr val="FFFFFF"/>
            </a:solidFill>
          </p:spPr>
          <p:txBody>
            <a:bodyPr/>
            <a:lstStyle/>
            <a:p>
              <a:endParaRPr lang="en-US"/>
            </a:p>
          </p:txBody>
        </p:sp>
        <p:sp>
          <p:nvSpPr>
            <p:cNvPr id="15" name="TextBox 15"/>
            <p:cNvSpPr txBox="1"/>
            <p:nvPr/>
          </p:nvSpPr>
          <p:spPr>
            <a:xfrm>
              <a:off x="0" y="-38100"/>
              <a:ext cx="6224740" cy="1039683"/>
            </a:xfrm>
            <a:prstGeom prst="rect">
              <a:avLst/>
            </a:prstGeom>
          </p:spPr>
          <p:txBody>
            <a:bodyPr lIns="50800" tIns="50800" rIns="50800" bIns="50800" rtlCol="0" anchor="ctr"/>
            <a:lstStyle/>
            <a:p>
              <a:pPr algn="ctr">
                <a:lnSpc>
                  <a:spcPts val="2100"/>
                </a:lnSpc>
              </a:pPr>
              <a:endParaRPr/>
            </a:p>
          </p:txBody>
        </p:sp>
      </p:grpSp>
      <p:sp>
        <p:nvSpPr>
          <p:cNvPr id="18" name="TextBox 18"/>
          <p:cNvSpPr txBox="1"/>
          <p:nvPr/>
        </p:nvSpPr>
        <p:spPr>
          <a:xfrm>
            <a:off x="288146" y="6200285"/>
            <a:ext cx="4991696" cy="2677015"/>
          </a:xfrm>
          <a:prstGeom prst="rect">
            <a:avLst/>
          </a:prstGeom>
        </p:spPr>
        <p:txBody>
          <a:bodyPr lIns="0" tIns="0" rIns="0" bIns="0" rtlCol="0" anchor="t">
            <a:spAutoFit/>
          </a:bodyPr>
          <a:lstStyle/>
          <a:p>
            <a:pPr>
              <a:lnSpc>
                <a:spcPts val="3499"/>
              </a:lnSpc>
              <a:spcBef>
                <a:spcPct val="0"/>
              </a:spcBef>
            </a:pPr>
            <a:r>
              <a:rPr lang="en-US" sz="2499" dirty="0">
                <a:solidFill>
                  <a:schemeClr val="bg1"/>
                </a:solidFill>
                <a:latin typeface="Nunito 1 Bold"/>
              </a:rPr>
              <a:t>Presented by:</a:t>
            </a:r>
          </a:p>
          <a:p>
            <a:pPr>
              <a:lnSpc>
                <a:spcPts val="3499"/>
              </a:lnSpc>
              <a:spcBef>
                <a:spcPct val="0"/>
              </a:spcBef>
            </a:pPr>
            <a:r>
              <a:rPr lang="en-US" sz="2499" dirty="0">
                <a:solidFill>
                  <a:schemeClr val="bg1"/>
                </a:solidFill>
                <a:latin typeface="Nunito 1 Bold"/>
              </a:rPr>
              <a:t>Steve Lucas</a:t>
            </a:r>
          </a:p>
          <a:p>
            <a:pPr>
              <a:lnSpc>
                <a:spcPts val="3499"/>
              </a:lnSpc>
              <a:spcBef>
                <a:spcPct val="0"/>
              </a:spcBef>
            </a:pPr>
            <a:r>
              <a:rPr lang="en-US" sz="2499" dirty="0">
                <a:solidFill>
                  <a:schemeClr val="bg1"/>
                </a:solidFill>
                <a:latin typeface="Nunito 1 Bold"/>
              </a:rPr>
              <a:t>The </a:t>
            </a:r>
            <a:r>
              <a:rPr lang="en-US" sz="2800" dirty="0">
                <a:solidFill>
                  <a:schemeClr val="bg1"/>
                </a:solidFill>
                <a:latin typeface="Nunito 1 Bold"/>
              </a:rPr>
              <a:t>Storage</a:t>
            </a:r>
            <a:r>
              <a:rPr lang="en-US" sz="2499" dirty="0">
                <a:solidFill>
                  <a:schemeClr val="bg1"/>
                </a:solidFill>
                <a:latin typeface="Nunito 1 Bold"/>
              </a:rPr>
              <a:t> Group®</a:t>
            </a:r>
          </a:p>
          <a:p>
            <a:pPr>
              <a:lnSpc>
                <a:spcPts val="3499"/>
              </a:lnSpc>
              <a:spcBef>
                <a:spcPct val="0"/>
              </a:spcBef>
            </a:pPr>
            <a:r>
              <a:rPr lang="en-US" sz="2499" dirty="0">
                <a:solidFill>
                  <a:schemeClr val="bg1"/>
                </a:solidFill>
                <a:latin typeface="Nunito 1 Bold"/>
              </a:rPr>
              <a:t>CEO &amp; Managing Partner</a:t>
            </a:r>
          </a:p>
          <a:p>
            <a:pPr>
              <a:lnSpc>
                <a:spcPts val="3499"/>
              </a:lnSpc>
              <a:spcBef>
                <a:spcPct val="0"/>
              </a:spcBef>
            </a:pPr>
            <a:r>
              <a:rPr lang="en-US" sz="2499" dirty="0">
                <a:solidFill>
                  <a:schemeClr val="bg1"/>
                </a:solidFill>
                <a:latin typeface="Nunito 1 Bold"/>
              </a:rPr>
              <a:t>slucas@storagegroupinc.com</a:t>
            </a:r>
          </a:p>
          <a:p>
            <a:pPr>
              <a:lnSpc>
                <a:spcPts val="3499"/>
              </a:lnSpc>
              <a:spcBef>
                <a:spcPct val="0"/>
              </a:spcBef>
            </a:pPr>
            <a:r>
              <a:rPr lang="en-US" sz="2499" dirty="0">
                <a:solidFill>
                  <a:schemeClr val="bg1"/>
                </a:solidFill>
                <a:latin typeface="Nunito 1 Bold"/>
              </a:rPr>
              <a:t>(407) 565-6625</a:t>
            </a:r>
          </a:p>
        </p:txBody>
      </p:sp>
      <p:pic>
        <p:nvPicPr>
          <p:cNvPr id="22" name="Picture 21" descr="A close-up of a logo&#10;&#10;Description automatically generated">
            <a:extLst>
              <a:ext uri="{FF2B5EF4-FFF2-40B4-BE49-F238E27FC236}">
                <a16:creationId xmlns:a16="http://schemas.microsoft.com/office/drawing/2014/main" id="{BE152F67-46DE-3FE7-EC6A-1362AFA6A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146" y="8953500"/>
            <a:ext cx="3985640" cy="1487973"/>
          </a:xfrm>
          <a:prstGeom prst="rect">
            <a:avLst/>
          </a:prstGeom>
        </p:spPr>
      </p:pic>
      <p:pic>
        <p:nvPicPr>
          <p:cNvPr id="26" name="Picture 25" descr="A blue and black text&#10;&#10;Description automatically generated">
            <a:extLst>
              <a:ext uri="{FF2B5EF4-FFF2-40B4-BE49-F238E27FC236}">
                <a16:creationId xmlns:a16="http://schemas.microsoft.com/office/drawing/2014/main" id="{5DE0BC0B-BEA8-96F7-2E95-79EBC05C16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01600" y="8956379"/>
            <a:ext cx="5523874" cy="1521121"/>
          </a:xfrm>
          <a:prstGeom prst="rect">
            <a:avLst/>
          </a:prstGeom>
        </p:spPr>
      </p:pic>
      <p:grpSp>
        <p:nvGrpSpPr>
          <p:cNvPr id="9" name="Group 9"/>
          <p:cNvGrpSpPr/>
          <p:nvPr/>
        </p:nvGrpSpPr>
        <p:grpSpPr>
          <a:xfrm>
            <a:off x="2057400" y="2278207"/>
            <a:ext cx="15462758" cy="3129582"/>
            <a:chOff x="0" y="-73394"/>
            <a:chExt cx="4157154" cy="999083"/>
          </a:xfrm>
        </p:grpSpPr>
        <p:sp>
          <p:nvSpPr>
            <p:cNvPr id="10" name="Freeform 10"/>
            <p:cNvSpPr/>
            <p:nvPr/>
          </p:nvSpPr>
          <p:spPr>
            <a:xfrm>
              <a:off x="28253" y="-73394"/>
              <a:ext cx="3843663" cy="911923"/>
            </a:xfrm>
            <a:custGeom>
              <a:avLst/>
              <a:gdLst/>
              <a:ahLst/>
              <a:cxnLst/>
              <a:rect l="l" t="t" r="r" b="b"/>
              <a:pathLst>
                <a:path w="4157154" h="925689">
                  <a:moveTo>
                    <a:pt x="0" y="0"/>
                  </a:moveTo>
                  <a:lnTo>
                    <a:pt x="4157154" y="0"/>
                  </a:lnTo>
                  <a:lnTo>
                    <a:pt x="4157154" y="925689"/>
                  </a:lnTo>
                  <a:lnTo>
                    <a:pt x="0" y="925689"/>
                  </a:lnTo>
                  <a:close/>
                </a:path>
              </a:pathLst>
            </a:custGeom>
            <a:solidFill>
              <a:srgbClr val="2B3654">
                <a:alpha val="85000"/>
              </a:srgbClr>
            </a:solidFill>
          </p:spPr>
          <p:txBody>
            <a:bodyPr/>
            <a:lstStyle/>
            <a:p>
              <a:endParaRPr lang="en-US" dirty="0"/>
            </a:p>
          </p:txBody>
        </p:sp>
        <p:sp>
          <p:nvSpPr>
            <p:cNvPr id="11" name="TextBox 11"/>
            <p:cNvSpPr txBox="1"/>
            <p:nvPr/>
          </p:nvSpPr>
          <p:spPr>
            <a:xfrm>
              <a:off x="0" y="-38100"/>
              <a:ext cx="4157154" cy="963789"/>
            </a:xfrm>
            <a:prstGeom prst="rect">
              <a:avLst/>
            </a:prstGeom>
          </p:spPr>
          <p:txBody>
            <a:bodyPr lIns="50800" tIns="50800" rIns="50800" bIns="50800" rtlCol="0" anchor="ctr"/>
            <a:lstStyle/>
            <a:p>
              <a:pPr algn="ctr">
                <a:lnSpc>
                  <a:spcPts val="2100"/>
                </a:lnSpc>
              </a:pPr>
              <a:endParaRPr/>
            </a:p>
          </p:txBody>
        </p:sp>
      </p:grpSp>
      <p:sp>
        <p:nvSpPr>
          <p:cNvPr id="21" name="TextBox 20">
            <a:extLst>
              <a:ext uri="{FF2B5EF4-FFF2-40B4-BE49-F238E27FC236}">
                <a16:creationId xmlns:a16="http://schemas.microsoft.com/office/drawing/2014/main" id="{7AFA68BB-D653-995A-C9EB-7A21471D2ED4}"/>
              </a:ext>
            </a:extLst>
          </p:cNvPr>
          <p:cNvSpPr txBox="1"/>
          <p:nvPr/>
        </p:nvSpPr>
        <p:spPr>
          <a:xfrm>
            <a:off x="2209800" y="2400300"/>
            <a:ext cx="14249400" cy="2585323"/>
          </a:xfrm>
          <a:prstGeom prst="rect">
            <a:avLst/>
          </a:prstGeom>
          <a:noFill/>
        </p:spPr>
        <p:txBody>
          <a:bodyPr wrap="square" rtlCol="0">
            <a:spAutoFit/>
          </a:bodyPr>
          <a:lstStyle/>
          <a:p>
            <a:pPr algn="ctr"/>
            <a:r>
              <a:rPr lang="en-US" sz="5400" dirty="0">
                <a:solidFill>
                  <a:schemeClr val="bg1"/>
                </a:solidFill>
                <a:latin typeface="Eras Bold ITC" panose="020B0907030504020204" pitchFamily="34" charset="0"/>
                <a:ea typeface="ADLaM Display" panose="020F0502020204030204" pitchFamily="2" charset="0"/>
                <a:cs typeface="ADLaM Display" panose="020F0502020204030204" pitchFamily="2" charset="0"/>
              </a:rPr>
              <a:t>Increase Your Facility’s </a:t>
            </a:r>
          </a:p>
          <a:p>
            <a:pPr algn="ctr"/>
            <a:r>
              <a:rPr lang="en-US" sz="5400" dirty="0">
                <a:solidFill>
                  <a:schemeClr val="bg1"/>
                </a:solidFill>
                <a:latin typeface="Eras Bold ITC" panose="020B0907030504020204" pitchFamily="34" charset="0"/>
                <a:ea typeface="ADLaM Display" panose="020F0502020204030204" pitchFamily="2" charset="0"/>
                <a:cs typeface="ADLaM Display" panose="020F0502020204030204" pitchFamily="2" charset="0"/>
              </a:rPr>
              <a:t>Local Online Presence Through </a:t>
            </a:r>
          </a:p>
          <a:p>
            <a:pPr algn="ctr"/>
            <a:r>
              <a:rPr lang="en-US" sz="5400" dirty="0">
                <a:solidFill>
                  <a:schemeClr val="bg1"/>
                </a:solidFill>
                <a:latin typeface="Eras Bold ITC" panose="020B0907030504020204" pitchFamily="34" charset="0"/>
                <a:ea typeface="ADLaM Display" panose="020F0502020204030204" pitchFamily="2" charset="0"/>
                <a:cs typeface="ADLaM Display" panose="020F0502020204030204" pitchFamily="2" charset="0"/>
              </a:rPr>
              <a:t>Digital Marketing Tools  </a:t>
            </a:r>
          </a:p>
        </p:txBody>
      </p:sp>
      <p:pic>
        <p:nvPicPr>
          <p:cNvPr id="17" name="Picture 16" descr="A person with white hair and beard&#10;&#10;Description automatically generated">
            <a:extLst>
              <a:ext uri="{FF2B5EF4-FFF2-40B4-BE49-F238E27FC236}">
                <a16:creationId xmlns:a16="http://schemas.microsoft.com/office/drawing/2014/main" id="{AAB07C34-AFA5-BAAB-9ED6-AF658F565C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62514" y="6069843"/>
            <a:ext cx="4325486" cy="2883657"/>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313BB0A9-ADA4-264A-413D-52522BF54C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7600" y="6093694"/>
            <a:ext cx="2088511" cy="27074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622402"/>
            <a:ext cx="18288000" cy="3325891"/>
            <a:chOff x="0" y="0"/>
            <a:chExt cx="6671512" cy="1213294"/>
          </a:xfrm>
        </p:grpSpPr>
        <p:sp>
          <p:nvSpPr>
            <p:cNvPr id="3" name="Freeform 3"/>
            <p:cNvSpPr/>
            <p:nvPr/>
          </p:nvSpPr>
          <p:spPr>
            <a:xfrm>
              <a:off x="0" y="0"/>
              <a:ext cx="6671512" cy="1213294"/>
            </a:xfrm>
            <a:custGeom>
              <a:avLst/>
              <a:gdLst/>
              <a:ahLst/>
              <a:cxnLst/>
              <a:rect l="l" t="t" r="r" b="b"/>
              <a:pathLst>
                <a:path w="6671512" h="1261008">
                  <a:moveTo>
                    <a:pt x="0" y="0"/>
                  </a:moveTo>
                  <a:lnTo>
                    <a:pt x="6671512" y="0"/>
                  </a:lnTo>
                  <a:lnTo>
                    <a:pt x="6671512" y="1261008"/>
                  </a:lnTo>
                  <a:lnTo>
                    <a:pt x="0" y="1261008"/>
                  </a:lnTo>
                  <a:close/>
                </a:path>
              </a:pathLst>
            </a:custGeom>
            <a:solidFill>
              <a:srgbClr val="2D4064"/>
            </a:solidFill>
          </p:spPr>
          <p:txBody>
            <a:bodyPr/>
            <a:lstStyle/>
            <a:p>
              <a:endParaRPr lang="en-US"/>
            </a:p>
          </p:txBody>
        </p:sp>
      </p:grpSp>
      <p:sp>
        <p:nvSpPr>
          <p:cNvPr id="4" name="Freeform 4"/>
          <p:cNvSpPr/>
          <p:nvPr/>
        </p:nvSpPr>
        <p:spPr>
          <a:xfrm>
            <a:off x="0" y="5676900"/>
            <a:ext cx="17678400" cy="2630932"/>
          </a:xfrm>
          <a:custGeom>
            <a:avLst/>
            <a:gdLst/>
            <a:ahLst/>
            <a:cxnLst/>
            <a:rect l="l" t="t" r="r" b="b"/>
            <a:pathLst>
              <a:path w="18288000" h="3456685">
                <a:moveTo>
                  <a:pt x="0" y="0"/>
                </a:moveTo>
                <a:lnTo>
                  <a:pt x="18288000" y="0"/>
                </a:lnTo>
                <a:lnTo>
                  <a:pt x="18288000" y="3456686"/>
                </a:lnTo>
                <a:lnTo>
                  <a:pt x="0" y="3456686"/>
                </a:lnTo>
                <a:lnTo>
                  <a:pt x="0" y="0"/>
                </a:lnTo>
                <a:close/>
              </a:path>
            </a:pathLst>
          </a:custGeom>
          <a:blipFill>
            <a:blip r:embed="rId3">
              <a:alphaModFix amt="47000"/>
            </a:blip>
            <a:stretch>
              <a:fillRect t="-115993" b="-115993"/>
            </a:stretch>
          </a:blipFill>
        </p:spPr>
        <p:txBody>
          <a:bodyPr/>
          <a:lstStyle/>
          <a:p>
            <a:endParaRPr lang="en-US" dirty="0"/>
          </a:p>
        </p:txBody>
      </p:sp>
      <p:grpSp>
        <p:nvGrpSpPr>
          <p:cNvPr id="5" name="Group 5"/>
          <p:cNvGrpSpPr/>
          <p:nvPr/>
        </p:nvGrpSpPr>
        <p:grpSpPr>
          <a:xfrm>
            <a:off x="2930510" y="5880959"/>
            <a:ext cx="12426980" cy="2939572"/>
            <a:chOff x="0" y="0"/>
            <a:chExt cx="15041128" cy="3557943"/>
          </a:xfrm>
        </p:grpSpPr>
        <p:sp>
          <p:nvSpPr>
            <p:cNvPr id="6" name="Freeform 6"/>
            <p:cNvSpPr/>
            <p:nvPr/>
          </p:nvSpPr>
          <p:spPr>
            <a:xfrm>
              <a:off x="0" y="0"/>
              <a:ext cx="15041128" cy="3557943"/>
            </a:xfrm>
            <a:custGeom>
              <a:avLst/>
              <a:gdLst/>
              <a:ahLst/>
              <a:cxnLst/>
              <a:rect l="l" t="t" r="r" b="b"/>
              <a:pathLst>
                <a:path w="15041128" h="3557943">
                  <a:moveTo>
                    <a:pt x="15041128" y="279400"/>
                  </a:moveTo>
                  <a:lnTo>
                    <a:pt x="15041128" y="0"/>
                  </a:lnTo>
                  <a:lnTo>
                    <a:pt x="0" y="0"/>
                  </a:lnTo>
                  <a:lnTo>
                    <a:pt x="0" y="3557943"/>
                  </a:lnTo>
                  <a:lnTo>
                    <a:pt x="15041128" y="3557943"/>
                  </a:lnTo>
                  <a:lnTo>
                    <a:pt x="15041128" y="279400"/>
                  </a:lnTo>
                  <a:close/>
                  <a:moveTo>
                    <a:pt x="14962387" y="279400"/>
                  </a:moveTo>
                  <a:lnTo>
                    <a:pt x="14962387" y="3479203"/>
                  </a:lnTo>
                  <a:lnTo>
                    <a:pt x="78740" y="3479203"/>
                  </a:lnTo>
                  <a:lnTo>
                    <a:pt x="78740" y="78740"/>
                  </a:lnTo>
                  <a:lnTo>
                    <a:pt x="14962389" y="78740"/>
                  </a:lnTo>
                  <a:lnTo>
                    <a:pt x="14962389" y="279400"/>
                  </a:lnTo>
                  <a:close/>
                </a:path>
              </a:pathLst>
            </a:custGeom>
            <a:solidFill>
              <a:srgbClr val="F26524"/>
            </a:solidFill>
          </p:spPr>
          <p:txBody>
            <a:bodyPr/>
            <a:lstStyle/>
            <a:p>
              <a:endParaRPr lang="en-US"/>
            </a:p>
          </p:txBody>
        </p:sp>
      </p:grpSp>
      <p:grpSp>
        <p:nvGrpSpPr>
          <p:cNvPr id="9" name="Group 9"/>
          <p:cNvGrpSpPr/>
          <p:nvPr/>
        </p:nvGrpSpPr>
        <p:grpSpPr>
          <a:xfrm>
            <a:off x="2033776" y="2476500"/>
            <a:ext cx="176024" cy="2210562"/>
            <a:chOff x="0" y="0"/>
            <a:chExt cx="152400" cy="1913890"/>
          </a:xfrm>
        </p:grpSpPr>
        <p:sp>
          <p:nvSpPr>
            <p:cNvPr id="10" name="Freeform 10"/>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14" name="TextBox 14"/>
          <p:cNvSpPr txBox="1"/>
          <p:nvPr/>
        </p:nvSpPr>
        <p:spPr>
          <a:xfrm>
            <a:off x="3488852" y="6786849"/>
            <a:ext cx="11655898" cy="844462"/>
          </a:xfrm>
          <a:prstGeom prst="rect">
            <a:avLst/>
          </a:prstGeom>
        </p:spPr>
        <p:txBody>
          <a:bodyPr lIns="0" tIns="0" rIns="0" bIns="0" rtlCol="0" anchor="t">
            <a:spAutoFit/>
          </a:bodyPr>
          <a:lstStyle/>
          <a:p>
            <a:pPr algn="ctr">
              <a:lnSpc>
                <a:spcPts val="5904"/>
              </a:lnSpc>
            </a:pPr>
            <a:endParaRPr lang="en-US" sz="7200" spc="67" dirty="0">
              <a:solidFill>
                <a:srgbClr val="FFFFFF">
                  <a:alpha val="86667"/>
                </a:srgbClr>
              </a:solidFill>
              <a:latin typeface="Garet ExtraBold"/>
            </a:endParaRPr>
          </a:p>
        </p:txBody>
      </p:sp>
      <p:sp>
        <p:nvSpPr>
          <p:cNvPr id="15" name="TextBox 15"/>
          <p:cNvSpPr txBox="1"/>
          <p:nvPr/>
        </p:nvSpPr>
        <p:spPr>
          <a:xfrm>
            <a:off x="1197715" y="885825"/>
            <a:ext cx="16054576" cy="1170305"/>
          </a:xfrm>
          <a:prstGeom prst="rect">
            <a:avLst/>
          </a:prstGeom>
        </p:spPr>
        <p:txBody>
          <a:bodyPr lIns="0" tIns="0" rIns="0" bIns="0" rtlCol="0" anchor="t">
            <a:spAutoFit/>
          </a:bodyPr>
          <a:lstStyle/>
          <a:p>
            <a:pPr algn="ctr">
              <a:lnSpc>
                <a:spcPts val="9520"/>
              </a:lnSpc>
            </a:pPr>
            <a:r>
              <a:rPr lang="en-US" sz="6800" spc="95">
                <a:solidFill>
                  <a:srgbClr val="2D4064"/>
                </a:solidFill>
                <a:latin typeface="Garet ExtraBold"/>
              </a:rPr>
              <a:t>SEARCH ENGINE OPTIMIZATION</a:t>
            </a:r>
          </a:p>
        </p:txBody>
      </p:sp>
      <p:sp>
        <p:nvSpPr>
          <p:cNvPr id="16" name="TextBox 16"/>
          <p:cNvSpPr txBox="1"/>
          <p:nvPr/>
        </p:nvSpPr>
        <p:spPr>
          <a:xfrm>
            <a:off x="2140832" y="2200791"/>
            <a:ext cx="16054576" cy="2893100"/>
          </a:xfrm>
          <a:prstGeom prst="rect">
            <a:avLst/>
          </a:prstGeom>
        </p:spPr>
        <p:txBody>
          <a:bodyPr lIns="0" tIns="0" rIns="0" bIns="0" rtlCol="0" anchor="t">
            <a:spAutoFit/>
          </a:bodyPr>
          <a:lstStyle/>
          <a:p>
            <a:pPr marL="690881" lvl="1" indent="-345440">
              <a:lnSpc>
                <a:spcPct val="150000"/>
              </a:lnSpc>
              <a:buFont typeface="Arial"/>
              <a:buChar char="•"/>
            </a:pPr>
            <a:r>
              <a:rPr lang="en-US" sz="3200" spc="44" dirty="0">
                <a:solidFill>
                  <a:srgbClr val="000000"/>
                </a:solidFill>
                <a:latin typeface="Nunito 1"/>
              </a:rPr>
              <a:t>Brings organic search traffic to your website</a:t>
            </a:r>
          </a:p>
          <a:p>
            <a:pPr marL="690881" lvl="1" indent="-345440">
              <a:lnSpc>
                <a:spcPct val="150000"/>
              </a:lnSpc>
              <a:buFont typeface="Arial"/>
              <a:buChar char="•"/>
            </a:pPr>
            <a:r>
              <a:rPr lang="en-US" sz="3200" spc="44" dirty="0">
                <a:solidFill>
                  <a:srgbClr val="000000"/>
                </a:solidFill>
                <a:latin typeface="Nunito 1"/>
              </a:rPr>
              <a:t>Generates cost-effective leads for people searching for self storage</a:t>
            </a:r>
          </a:p>
          <a:p>
            <a:pPr marL="690881" lvl="1" indent="-345440">
              <a:lnSpc>
                <a:spcPct val="150000"/>
              </a:lnSpc>
              <a:buFont typeface="Arial"/>
              <a:buChar char="•"/>
            </a:pPr>
            <a:r>
              <a:rPr lang="en-US" sz="3200" spc="44" dirty="0">
                <a:solidFill>
                  <a:srgbClr val="000000"/>
                </a:solidFill>
                <a:latin typeface="Nunito 1"/>
              </a:rPr>
              <a:t>Helps build your facility’s brand recognition and trust</a:t>
            </a:r>
          </a:p>
          <a:p>
            <a:pPr marL="690881" lvl="1" indent="-345440">
              <a:lnSpc>
                <a:spcPct val="150000"/>
              </a:lnSpc>
              <a:buFont typeface="Arial"/>
              <a:buChar char="•"/>
            </a:pPr>
            <a:r>
              <a:rPr lang="en-US" sz="3200" spc="44" dirty="0">
                <a:solidFill>
                  <a:srgbClr val="000000"/>
                </a:solidFill>
                <a:latin typeface="Nunito 1"/>
              </a:rPr>
              <a:t>Top organic positions display your facility ahead of your competition</a:t>
            </a:r>
          </a:p>
        </p:txBody>
      </p:sp>
      <p:pic>
        <p:nvPicPr>
          <p:cNvPr id="17" name="Picture 16" descr="A close-up of a logo&#10;&#10;Description automatically generated">
            <a:extLst>
              <a:ext uri="{FF2B5EF4-FFF2-40B4-BE49-F238E27FC236}">
                <a16:creationId xmlns:a16="http://schemas.microsoft.com/office/drawing/2014/main" id="{EA6DD306-A284-1A0B-EAD8-D933623C0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8948293"/>
            <a:ext cx="3845321" cy="1435587"/>
          </a:xfrm>
          <a:prstGeom prst="rect">
            <a:avLst/>
          </a:prstGeom>
        </p:spPr>
      </p:pic>
      <p:pic>
        <p:nvPicPr>
          <p:cNvPr id="7" name="Picture 6" descr="A blue and black text&#10;&#10;Description automatically generated">
            <a:extLst>
              <a:ext uri="{FF2B5EF4-FFF2-40B4-BE49-F238E27FC236}">
                <a16:creationId xmlns:a16="http://schemas.microsoft.com/office/drawing/2014/main" id="{BDFCE413-AEAB-C3E0-1889-DB3C49D59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4600" y="8951942"/>
            <a:ext cx="4304674" cy="13397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72CF-F688-335D-8F32-AB301AB3EA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8D3ABB-0365-7348-D333-756D10AD4061}"/>
              </a:ext>
            </a:extLst>
          </p:cNvPr>
          <p:cNvGrpSpPr/>
          <p:nvPr/>
        </p:nvGrpSpPr>
        <p:grpSpPr>
          <a:xfrm>
            <a:off x="7963683" y="4229936"/>
            <a:ext cx="10171917" cy="3961564"/>
            <a:chOff x="0" y="0"/>
            <a:chExt cx="3182026" cy="2459304"/>
          </a:xfrm>
        </p:grpSpPr>
        <p:sp>
          <p:nvSpPr>
            <p:cNvPr id="3" name="Freeform 3">
              <a:extLst>
                <a:ext uri="{FF2B5EF4-FFF2-40B4-BE49-F238E27FC236}">
                  <a16:creationId xmlns:a16="http://schemas.microsoft.com/office/drawing/2014/main" id="{A799C783-A932-072B-CD15-1F566B5EF12A}"/>
                </a:ext>
              </a:extLst>
            </p:cNvPr>
            <p:cNvSpPr/>
            <p:nvPr/>
          </p:nvSpPr>
          <p:spPr>
            <a:xfrm>
              <a:off x="0" y="0"/>
              <a:ext cx="3182026" cy="2459304"/>
            </a:xfrm>
            <a:custGeom>
              <a:avLst/>
              <a:gdLst/>
              <a:ahLst/>
              <a:cxnLst/>
              <a:rect l="l" t="t" r="r" b="b"/>
              <a:pathLst>
                <a:path w="3182026" h="2459304">
                  <a:moveTo>
                    <a:pt x="0" y="0"/>
                  </a:moveTo>
                  <a:lnTo>
                    <a:pt x="3182026" y="0"/>
                  </a:lnTo>
                  <a:lnTo>
                    <a:pt x="3182026" y="2459304"/>
                  </a:lnTo>
                  <a:lnTo>
                    <a:pt x="0" y="2459304"/>
                  </a:lnTo>
                  <a:close/>
                </a:path>
              </a:pathLst>
            </a:custGeom>
            <a:solidFill>
              <a:srgbClr val="2D406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 name="Group 5">
            <a:extLst>
              <a:ext uri="{FF2B5EF4-FFF2-40B4-BE49-F238E27FC236}">
                <a16:creationId xmlns:a16="http://schemas.microsoft.com/office/drawing/2014/main" id="{02857302-8A16-47AB-2A0A-2EE62DECE73C}"/>
              </a:ext>
            </a:extLst>
          </p:cNvPr>
          <p:cNvGrpSpPr/>
          <p:nvPr/>
        </p:nvGrpSpPr>
        <p:grpSpPr>
          <a:xfrm>
            <a:off x="1359017" y="2629736"/>
            <a:ext cx="216427" cy="2717965"/>
            <a:chOff x="0" y="0"/>
            <a:chExt cx="152400" cy="1913890"/>
          </a:xfrm>
        </p:grpSpPr>
        <p:sp>
          <p:nvSpPr>
            <p:cNvPr id="6" name="Freeform 6">
              <a:extLst>
                <a:ext uri="{FF2B5EF4-FFF2-40B4-BE49-F238E27FC236}">
                  <a16:creationId xmlns:a16="http://schemas.microsoft.com/office/drawing/2014/main" id="{180E39BB-AF4A-D8C2-A401-0F9964DDA5D9}"/>
                </a:ext>
              </a:extLst>
            </p:cNvPr>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a:extLst>
              <a:ext uri="{FF2B5EF4-FFF2-40B4-BE49-F238E27FC236}">
                <a16:creationId xmlns:a16="http://schemas.microsoft.com/office/drawing/2014/main" id="{47198FC3-AD6C-69DD-D48A-2F92EDD0AD49}"/>
              </a:ext>
            </a:extLst>
          </p:cNvPr>
          <p:cNvSpPr txBox="1"/>
          <p:nvPr/>
        </p:nvSpPr>
        <p:spPr>
          <a:xfrm>
            <a:off x="1028700" y="821143"/>
            <a:ext cx="17445190" cy="1170305"/>
          </a:xfrm>
          <a:prstGeom prst="rect">
            <a:avLst/>
          </a:prstGeom>
        </p:spPr>
        <p:txBody>
          <a:bodyPr lIns="0" tIns="0" rIns="0" bIns="0" rtlCol="0" anchor="t">
            <a:spAutoFit/>
          </a:bodyPr>
          <a:lstStyle/>
          <a:p>
            <a:pPr marL="0" marR="0" lvl="0" indent="0" algn="l" defTabSz="914400" rtl="0" eaLnBrk="1" fontAlgn="auto" latinLnBrk="0" hangingPunct="1">
              <a:lnSpc>
                <a:spcPts val="9520"/>
              </a:lnSpc>
              <a:spcBef>
                <a:spcPts val="0"/>
              </a:spcBef>
              <a:spcAft>
                <a:spcPts val="0"/>
              </a:spcAft>
              <a:buClrTx/>
              <a:buSzTx/>
              <a:buFontTx/>
              <a:buNone/>
              <a:tabLst/>
              <a:defRPr/>
            </a:pPr>
            <a:r>
              <a:rPr kumimoji="0" lang="en-US" sz="6800" b="0" i="0" u="none" strike="noStrike" kern="1200" cap="none" spc="95" normalizeH="0" baseline="0" noProof="0" dirty="0">
                <a:ln>
                  <a:noFill/>
                </a:ln>
                <a:solidFill>
                  <a:srgbClr val="2D4064"/>
                </a:solidFill>
                <a:effectLst/>
                <a:uLnTx/>
                <a:uFillTx/>
                <a:latin typeface="Garet ExtraBold"/>
                <a:ea typeface="+mn-ea"/>
                <a:cs typeface="+mn-cs"/>
              </a:rPr>
              <a:t>GOOGLE’S  RELATED SEARCHES</a:t>
            </a:r>
          </a:p>
        </p:txBody>
      </p:sp>
      <p:sp>
        <p:nvSpPr>
          <p:cNvPr id="13" name="TextBox 13">
            <a:extLst>
              <a:ext uri="{FF2B5EF4-FFF2-40B4-BE49-F238E27FC236}">
                <a16:creationId xmlns:a16="http://schemas.microsoft.com/office/drawing/2014/main" id="{BA9CCD0D-6E85-695C-F062-16F641712EC5}"/>
              </a:ext>
            </a:extLst>
          </p:cNvPr>
          <p:cNvSpPr txBox="1"/>
          <p:nvPr/>
        </p:nvSpPr>
        <p:spPr>
          <a:xfrm>
            <a:off x="1905761" y="2629736"/>
            <a:ext cx="5815605" cy="6301084"/>
          </a:xfrm>
          <a:prstGeom prst="rect">
            <a:avLst/>
          </a:prstGeom>
        </p:spPr>
        <p:txBody>
          <a:bodyPr wrap="square" lIns="0" tIns="0" rIns="0" bIns="0" rtlCol="0" anchor="t">
            <a:spAutoFit/>
          </a:bodyPr>
          <a:lstStyle/>
          <a:p>
            <a:pPr marL="457200" marR="0" lvl="0" indent="-457200" algn="l" defTabSz="914400" rtl="0" eaLnBrk="1" fontAlgn="auto" latinLnBrk="0" hangingPunct="1">
              <a:lnSpc>
                <a:spcPts val="4064"/>
              </a:lnSpc>
              <a:spcBef>
                <a:spcPts val="0"/>
              </a:spcBef>
              <a:spcAft>
                <a:spcPts val="0"/>
              </a:spcAft>
              <a:buClrTx/>
              <a:buSzTx/>
              <a:buFont typeface="Arial" panose="020B0604020202020204" pitchFamily="34" charset="0"/>
              <a:buChar char="•"/>
              <a:tabLst/>
              <a:defRPr/>
            </a:pPr>
            <a:r>
              <a:rPr kumimoji="0" lang="en-US" sz="3200" b="0" i="0" u="none" strike="noStrike" kern="1200" cap="none" spc="44" normalizeH="0" baseline="0" noProof="0" dirty="0">
                <a:ln>
                  <a:noFill/>
                </a:ln>
                <a:solidFill>
                  <a:srgbClr val="000000"/>
                </a:solidFill>
                <a:effectLst/>
                <a:uLnTx/>
                <a:uFillTx/>
                <a:latin typeface="Nunito 1"/>
                <a:ea typeface="+mn-ea"/>
                <a:cs typeface="+mn-cs"/>
              </a:rPr>
              <a:t>What long-term keywords do you need to target?</a:t>
            </a:r>
          </a:p>
          <a:p>
            <a:pPr marL="457200" marR="0" lvl="0" indent="-457200" algn="l" defTabSz="914400" rtl="0" eaLnBrk="1" fontAlgn="auto" latinLnBrk="0" hangingPunct="1">
              <a:lnSpc>
                <a:spcPts val="4064"/>
              </a:lnSpc>
              <a:spcBef>
                <a:spcPts val="0"/>
              </a:spcBef>
              <a:spcAft>
                <a:spcPts val="0"/>
              </a:spcAft>
              <a:buClrTx/>
              <a:buSzTx/>
              <a:buFont typeface="Arial" panose="020B0604020202020204" pitchFamily="34" charset="0"/>
              <a:buChar char="•"/>
              <a:tabLst/>
              <a:defRPr/>
            </a:pPr>
            <a:endParaRPr kumimoji="0" lang="en-US" sz="3200" b="0" i="0" u="none" strike="noStrike" kern="1200" cap="none" spc="44" normalizeH="0" baseline="0" noProof="0" dirty="0">
              <a:ln>
                <a:noFill/>
              </a:ln>
              <a:solidFill>
                <a:srgbClr val="000000"/>
              </a:solidFill>
              <a:effectLst/>
              <a:uLnTx/>
              <a:uFillTx/>
              <a:latin typeface="Nunito 1"/>
              <a:ea typeface="+mn-ea"/>
              <a:cs typeface="+mn-cs"/>
            </a:endParaRPr>
          </a:p>
          <a:p>
            <a:pPr marL="457200" marR="0" lvl="0" indent="-457200" algn="l" defTabSz="914400" rtl="0" eaLnBrk="1" fontAlgn="auto" latinLnBrk="0" hangingPunct="1">
              <a:lnSpc>
                <a:spcPts val="4064"/>
              </a:lnSpc>
              <a:spcBef>
                <a:spcPts val="0"/>
              </a:spcBef>
              <a:spcAft>
                <a:spcPts val="0"/>
              </a:spcAft>
              <a:buClrTx/>
              <a:buSzTx/>
              <a:buFont typeface="Arial" panose="020B0604020202020204" pitchFamily="34" charset="0"/>
              <a:buChar char="•"/>
              <a:tabLst/>
              <a:defRPr/>
            </a:pPr>
            <a:r>
              <a:rPr kumimoji="0" lang="en-US" sz="3200" b="0" i="0" u="none" strike="noStrike" kern="1200" cap="none" spc="44" normalizeH="0" baseline="0" noProof="0" dirty="0">
                <a:ln>
                  <a:noFill/>
                </a:ln>
                <a:solidFill>
                  <a:srgbClr val="000000"/>
                </a:solidFill>
                <a:effectLst/>
                <a:uLnTx/>
                <a:uFillTx/>
                <a:latin typeface="Nunito 1"/>
                <a:ea typeface="+mn-ea"/>
                <a:cs typeface="+mn-cs"/>
              </a:rPr>
              <a:t>Are your targeted keywords the same </a:t>
            </a:r>
            <a:r>
              <a:rPr lang="en-US" sz="3200" spc="44" dirty="0">
                <a:solidFill>
                  <a:srgbClr val="000000"/>
                </a:solidFill>
                <a:latin typeface="Nunito 1"/>
              </a:rPr>
              <a:t>a</a:t>
            </a:r>
            <a:r>
              <a:rPr kumimoji="0" lang="en-US" sz="3200" b="0" i="0" u="none" strike="noStrike" kern="1200" cap="none" spc="44" normalizeH="0" baseline="0" noProof="0" dirty="0">
                <a:ln>
                  <a:noFill/>
                </a:ln>
                <a:solidFill>
                  <a:srgbClr val="000000"/>
                </a:solidFill>
                <a:effectLst/>
                <a:uLnTx/>
                <a:uFillTx/>
                <a:latin typeface="Nunito 1"/>
                <a:ea typeface="+mn-ea"/>
                <a:cs typeface="+mn-cs"/>
              </a:rPr>
              <a:t>s what people are actually searching for?</a:t>
            </a:r>
          </a:p>
          <a:p>
            <a:pPr marL="457200" marR="0" lvl="0" indent="-457200" algn="l" defTabSz="914400" rtl="0" eaLnBrk="1" fontAlgn="auto" latinLnBrk="0" hangingPunct="1">
              <a:lnSpc>
                <a:spcPts val="4064"/>
              </a:lnSpc>
              <a:spcBef>
                <a:spcPts val="0"/>
              </a:spcBef>
              <a:spcAft>
                <a:spcPts val="0"/>
              </a:spcAft>
              <a:buClrTx/>
              <a:buSzTx/>
              <a:buFont typeface="Arial" panose="020B0604020202020204" pitchFamily="34" charset="0"/>
              <a:buChar char="•"/>
              <a:tabLst/>
              <a:defRPr/>
            </a:pPr>
            <a:endParaRPr kumimoji="0" lang="en-US" sz="3200" b="0" i="0" u="none" strike="noStrike" kern="1200" cap="none" spc="44" normalizeH="0" baseline="0" noProof="0" dirty="0">
              <a:ln>
                <a:noFill/>
              </a:ln>
              <a:solidFill>
                <a:srgbClr val="000000"/>
              </a:solidFill>
              <a:effectLst/>
              <a:uLnTx/>
              <a:uFillTx/>
              <a:latin typeface="Nunito 1"/>
              <a:ea typeface="+mn-ea"/>
              <a:cs typeface="+mn-cs"/>
            </a:endParaRPr>
          </a:p>
          <a:p>
            <a:pPr marL="457200" marR="0" lvl="0" indent="-457200" algn="l" defTabSz="914400" rtl="0" eaLnBrk="1" fontAlgn="auto" latinLnBrk="0" hangingPunct="1">
              <a:lnSpc>
                <a:spcPts val="4064"/>
              </a:lnSpc>
              <a:spcBef>
                <a:spcPts val="0"/>
              </a:spcBef>
              <a:spcAft>
                <a:spcPts val="0"/>
              </a:spcAft>
              <a:buClrTx/>
              <a:buSzTx/>
              <a:buFont typeface="Arial" panose="020B0604020202020204" pitchFamily="34" charset="0"/>
              <a:buChar char="•"/>
              <a:tabLst/>
              <a:defRPr/>
            </a:pPr>
            <a:r>
              <a:rPr kumimoji="0" lang="en-US" sz="3200" b="0" i="0" u="none" strike="noStrike" kern="1200" cap="none" spc="44" normalizeH="0" baseline="0" noProof="0" dirty="0">
                <a:ln>
                  <a:noFill/>
                </a:ln>
                <a:solidFill>
                  <a:srgbClr val="000000"/>
                </a:solidFill>
                <a:effectLst/>
                <a:uLnTx/>
                <a:uFillTx/>
                <a:latin typeface="Nunito 1"/>
                <a:ea typeface="+mn-ea"/>
                <a:cs typeface="+mn-cs"/>
              </a:rPr>
              <a:t>It also gives you some insight about what is important to potential tenants. </a:t>
            </a:r>
          </a:p>
          <a:p>
            <a:pPr marL="457200" marR="0" lvl="0" indent="-457200" algn="l" defTabSz="914400" rtl="0" eaLnBrk="1" fontAlgn="auto" latinLnBrk="0" hangingPunct="1">
              <a:lnSpc>
                <a:spcPts val="4064"/>
              </a:lnSpc>
              <a:spcBef>
                <a:spcPts val="0"/>
              </a:spcBef>
              <a:spcAft>
                <a:spcPts val="0"/>
              </a:spcAft>
              <a:buClrTx/>
              <a:buSzTx/>
              <a:buFont typeface="Arial" panose="020B0604020202020204" pitchFamily="34" charset="0"/>
              <a:buChar char="•"/>
              <a:tabLst/>
              <a:defRPr/>
            </a:pPr>
            <a:endParaRPr kumimoji="0" lang="en-US" sz="3200" b="0" i="0" u="none" strike="noStrike" kern="1200" cap="none" spc="44" normalizeH="0" baseline="0" noProof="0" dirty="0">
              <a:ln>
                <a:noFill/>
              </a:ln>
              <a:solidFill>
                <a:srgbClr val="000000"/>
              </a:solidFill>
              <a:effectLst/>
              <a:uLnTx/>
              <a:uFillTx/>
              <a:latin typeface="Nunito 1"/>
              <a:ea typeface="+mn-ea"/>
              <a:cs typeface="+mn-cs"/>
            </a:endParaRPr>
          </a:p>
        </p:txBody>
      </p:sp>
      <p:pic>
        <p:nvPicPr>
          <p:cNvPr id="11" name="Picture 10" descr="A close-up of a logo&#10;&#10;Description automatically generated">
            <a:extLst>
              <a:ext uri="{FF2B5EF4-FFF2-40B4-BE49-F238E27FC236}">
                <a16:creationId xmlns:a16="http://schemas.microsoft.com/office/drawing/2014/main" id="{459378F1-5E22-F3F6-230F-0A4016DE8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19" y="8877300"/>
            <a:ext cx="4249981" cy="1586660"/>
          </a:xfrm>
          <a:prstGeom prst="rect">
            <a:avLst/>
          </a:prstGeom>
        </p:spPr>
      </p:pic>
      <p:pic>
        <p:nvPicPr>
          <p:cNvPr id="4" name="Picture 3" descr="A blue and black text&#10;&#10;Description automatically generated">
            <a:extLst>
              <a:ext uri="{FF2B5EF4-FFF2-40B4-BE49-F238E27FC236}">
                <a16:creationId xmlns:a16="http://schemas.microsoft.com/office/drawing/2014/main" id="{20477F2F-537B-0C94-A17F-BC7A2540E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1202" y="8785937"/>
            <a:ext cx="4838072" cy="1505716"/>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BF86C17F-E501-78E6-ABA2-E37241BBD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4229936"/>
            <a:ext cx="9541232" cy="3961564"/>
          </a:xfrm>
          <a:prstGeom prst="rect">
            <a:avLst/>
          </a:prstGeom>
        </p:spPr>
      </p:pic>
      <p:pic>
        <p:nvPicPr>
          <p:cNvPr id="16" name="Picture 15">
            <a:extLst>
              <a:ext uri="{FF2B5EF4-FFF2-40B4-BE49-F238E27FC236}">
                <a16:creationId xmlns:a16="http://schemas.microsoft.com/office/drawing/2014/main" id="{86AD6B84-928C-F7F1-552B-FF2A1472D1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3683" y="2638521"/>
            <a:ext cx="10048875" cy="733425"/>
          </a:xfrm>
          <a:prstGeom prst="rect">
            <a:avLst/>
          </a:prstGeom>
        </p:spPr>
      </p:pic>
    </p:spTree>
    <p:extLst>
      <p:ext uri="{BB962C8B-B14F-4D97-AF65-F5344CB8AC3E}">
        <p14:creationId xmlns:p14="http://schemas.microsoft.com/office/powerpoint/2010/main" val="4019091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72CF-F688-335D-8F32-AB301AB3EA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8D3ABB-0365-7348-D333-756D10AD4061}"/>
              </a:ext>
            </a:extLst>
          </p:cNvPr>
          <p:cNvGrpSpPr/>
          <p:nvPr/>
        </p:nvGrpSpPr>
        <p:grpSpPr>
          <a:xfrm>
            <a:off x="8305800" y="2400300"/>
            <a:ext cx="8722595" cy="3800475"/>
            <a:chOff x="0" y="0"/>
            <a:chExt cx="3182026" cy="2459304"/>
          </a:xfrm>
        </p:grpSpPr>
        <p:sp>
          <p:nvSpPr>
            <p:cNvPr id="3" name="Freeform 3">
              <a:extLst>
                <a:ext uri="{FF2B5EF4-FFF2-40B4-BE49-F238E27FC236}">
                  <a16:creationId xmlns:a16="http://schemas.microsoft.com/office/drawing/2014/main" id="{A799C783-A932-072B-CD15-1F566B5EF12A}"/>
                </a:ext>
              </a:extLst>
            </p:cNvPr>
            <p:cNvSpPr/>
            <p:nvPr/>
          </p:nvSpPr>
          <p:spPr>
            <a:xfrm>
              <a:off x="0" y="0"/>
              <a:ext cx="3182026" cy="2459304"/>
            </a:xfrm>
            <a:custGeom>
              <a:avLst/>
              <a:gdLst/>
              <a:ahLst/>
              <a:cxnLst/>
              <a:rect l="l" t="t" r="r" b="b"/>
              <a:pathLst>
                <a:path w="3182026" h="2459304">
                  <a:moveTo>
                    <a:pt x="0" y="0"/>
                  </a:moveTo>
                  <a:lnTo>
                    <a:pt x="3182026" y="0"/>
                  </a:lnTo>
                  <a:lnTo>
                    <a:pt x="3182026" y="2459304"/>
                  </a:lnTo>
                  <a:lnTo>
                    <a:pt x="0" y="2459304"/>
                  </a:lnTo>
                  <a:close/>
                </a:path>
              </a:pathLst>
            </a:custGeom>
            <a:solidFill>
              <a:srgbClr val="2D4064"/>
            </a:solidFill>
          </p:spPr>
          <p:txBody>
            <a:bodyPr/>
            <a:lstStyle/>
            <a:p>
              <a:endParaRPr lang="en-US" dirty="0"/>
            </a:p>
          </p:txBody>
        </p:sp>
      </p:grpSp>
      <p:grpSp>
        <p:nvGrpSpPr>
          <p:cNvPr id="5" name="Group 5">
            <a:extLst>
              <a:ext uri="{FF2B5EF4-FFF2-40B4-BE49-F238E27FC236}">
                <a16:creationId xmlns:a16="http://schemas.microsoft.com/office/drawing/2014/main" id="{02857302-8A16-47AB-2A0A-2EE62DECE73C}"/>
              </a:ext>
            </a:extLst>
          </p:cNvPr>
          <p:cNvGrpSpPr/>
          <p:nvPr/>
        </p:nvGrpSpPr>
        <p:grpSpPr>
          <a:xfrm>
            <a:off x="1295400" y="2400300"/>
            <a:ext cx="216427" cy="2717965"/>
            <a:chOff x="0" y="0"/>
            <a:chExt cx="152400" cy="1913890"/>
          </a:xfrm>
        </p:grpSpPr>
        <p:sp>
          <p:nvSpPr>
            <p:cNvPr id="6" name="Freeform 6">
              <a:extLst>
                <a:ext uri="{FF2B5EF4-FFF2-40B4-BE49-F238E27FC236}">
                  <a16:creationId xmlns:a16="http://schemas.microsoft.com/office/drawing/2014/main" id="{180E39BB-AF4A-D8C2-A401-0F9964DDA5D9}"/>
                </a:ext>
              </a:extLst>
            </p:cNvPr>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12" name="TextBox 12">
            <a:extLst>
              <a:ext uri="{FF2B5EF4-FFF2-40B4-BE49-F238E27FC236}">
                <a16:creationId xmlns:a16="http://schemas.microsoft.com/office/drawing/2014/main" id="{47198FC3-AD6C-69DD-D48A-2F92EDD0AD49}"/>
              </a:ext>
            </a:extLst>
          </p:cNvPr>
          <p:cNvSpPr txBox="1"/>
          <p:nvPr/>
        </p:nvSpPr>
        <p:spPr>
          <a:xfrm>
            <a:off x="1028700" y="821143"/>
            <a:ext cx="17445190" cy="1170305"/>
          </a:xfrm>
          <a:prstGeom prst="rect">
            <a:avLst/>
          </a:prstGeom>
        </p:spPr>
        <p:txBody>
          <a:bodyPr lIns="0" tIns="0" rIns="0" bIns="0" rtlCol="0" anchor="t">
            <a:spAutoFit/>
          </a:bodyPr>
          <a:lstStyle/>
          <a:p>
            <a:pPr>
              <a:lnSpc>
                <a:spcPts val="9520"/>
              </a:lnSpc>
            </a:pPr>
            <a:r>
              <a:rPr lang="en-US" sz="6800" spc="95" dirty="0">
                <a:solidFill>
                  <a:srgbClr val="2D4064"/>
                </a:solidFill>
                <a:latin typeface="Garet ExtraBold"/>
              </a:rPr>
              <a:t>GOOGLE’S PEOPLE ALSO ASK (PAA) </a:t>
            </a:r>
          </a:p>
        </p:txBody>
      </p:sp>
      <p:sp>
        <p:nvSpPr>
          <p:cNvPr id="13" name="TextBox 13">
            <a:extLst>
              <a:ext uri="{FF2B5EF4-FFF2-40B4-BE49-F238E27FC236}">
                <a16:creationId xmlns:a16="http://schemas.microsoft.com/office/drawing/2014/main" id="{BA9CCD0D-6E85-695C-F062-16F641712EC5}"/>
              </a:ext>
            </a:extLst>
          </p:cNvPr>
          <p:cNvSpPr txBox="1"/>
          <p:nvPr/>
        </p:nvSpPr>
        <p:spPr>
          <a:xfrm>
            <a:off x="1676401" y="2327865"/>
            <a:ext cx="6400800" cy="6701835"/>
          </a:xfrm>
          <a:prstGeom prst="rect">
            <a:avLst/>
          </a:prstGeom>
        </p:spPr>
        <p:txBody>
          <a:bodyPr wrap="square" lIns="0" tIns="0" rIns="0" bIns="0" rtlCol="0" anchor="t">
            <a:spAutoFit/>
          </a:bodyPr>
          <a:lstStyle/>
          <a:p>
            <a:pPr marL="457200" indent="-457200">
              <a:lnSpc>
                <a:spcPts val="4064"/>
              </a:lnSpc>
              <a:buFont typeface="Arial" panose="020B0604020202020204" pitchFamily="34" charset="0"/>
              <a:buChar char="•"/>
            </a:pPr>
            <a:r>
              <a:rPr lang="en-US" sz="3200" b="0" i="0" u="none" strike="noStrike" dirty="0">
                <a:solidFill>
                  <a:srgbClr val="202124"/>
                </a:solidFill>
                <a:effectLst/>
                <a:highlight>
                  <a:srgbClr val="FFFFFF"/>
                </a:highlight>
                <a:latin typeface="Nunito 1" panose="020B0604020202020204" charset="0"/>
              </a:rPr>
              <a:t>FAQ Page on your website, to answer questions commonly ask. It will help you in results. </a:t>
            </a:r>
            <a:endParaRPr lang="en-US" sz="3200" dirty="0">
              <a:solidFill>
                <a:srgbClr val="000000"/>
              </a:solidFill>
              <a:highlight>
                <a:srgbClr val="FFFFFF"/>
              </a:highlight>
              <a:latin typeface="Nunito 1" panose="020B0604020202020204" charset="0"/>
            </a:endParaRPr>
          </a:p>
          <a:p>
            <a:pPr marL="457200" indent="-457200">
              <a:lnSpc>
                <a:spcPts val="4064"/>
              </a:lnSpc>
              <a:buFont typeface="Arial" panose="020B0604020202020204" pitchFamily="34" charset="0"/>
              <a:buChar char="•"/>
            </a:pPr>
            <a:endParaRPr lang="en-US" sz="3200" b="0" i="0" dirty="0">
              <a:solidFill>
                <a:srgbClr val="000000"/>
              </a:solidFill>
              <a:effectLst/>
              <a:highlight>
                <a:srgbClr val="FFFFFF"/>
              </a:highlight>
              <a:latin typeface="Nunito 1" panose="020B0604020202020204" charset="0"/>
            </a:endParaRPr>
          </a:p>
          <a:p>
            <a:pPr marL="457200" indent="-457200">
              <a:lnSpc>
                <a:spcPts val="4064"/>
              </a:lnSpc>
              <a:buFont typeface="Arial" panose="020B0604020202020204" pitchFamily="34" charset="0"/>
              <a:buChar char="•"/>
            </a:pPr>
            <a:r>
              <a:rPr lang="en-US" sz="3200" b="0" i="0" dirty="0">
                <a:solidFill>
                  <a:srgbClr val="000000"/>
                </a:solidFill>
                <a:effectLst/>
                <a:highlight>
                  <a:srgbClr val="FFFFFF"/>
                </a:highlight>
                <a:latin typeface="Nunito 1" panose="020B0604020202020204" charset="0"/>
                <a:ea typeface="Roboto" panose="02000000000000000000" pitchFamily="2" charset="0"/>
              </a:rPr>
              <a:t>PAA provides users with additional information they may be looking for from their initial search query</a:t>
            </a:r>
          </a:p>
          <a:p>
            <a:pPr marL="457200" indent="-457200">
              <a:lnSpc>
                <a:spcPts val="4064"/>
              </a:lnSpc>
              <a:buFont typeface="Arial" panose="020B0604020202020204" pitchFamily="34" charset="0"/>
              <a:buChar char="•"/>
            </a:pPr>
            <a:endParaRPr lang="en-US" sz="3200" spc="44" dirty="0">
              <a:solidFill>
                <a:srgbClr val="000000"/>
              </a:solidFill>
              <a:latin typeface="Nunito 1" panose="020B0604020202020204" charset="0"/>
              <a:ea typeface="Roboto" panose="02000000000000000000" pitchFamily="2" charset="0"/>
            </a:endParaRPr>
          </a:p>
          <a:p>
            <a:pPr marL="457200" indent="-457200" algn="l">
              <a:buFont typeface="Arial" panose="020B0604020202020204" pitchFamily="34" charset="0"/>
              <a:buChar char="•"/>
            </a:pPr>
            <a:r>
              <a:rPr lang="en-US" sz="3200" b="0" i="0" dirty="0">
                <a:solidFill>
                  <a:srgbClr val="000000"/>
                </a:solidFill>
                <a:effectLst/>
                <a:highlight>
                  <a:srgbClr val="FFFFFF"/>
                </a:highlight>
                <a:latin typeface="Nunito 1" panose="020B0604020202020204" charset="0"/>
                <a:ea typeface="Roboto" panose="02000000000000000000" pitchFamily="2" charset="0"/>
              </a:rPr>
              <a:t>The PAA section appears on the first page of Google in prominent placement towards the top of page one.</a:t>
            </a:r>
          </a:p>
        </p:txBody>
      </p:sp>
      <p:pic>
        <p:nvPicPr>
          <p:cNvPr id="11" name="Picture 10" descr="A close-up of a logo&#10;&#10;Description automatically generated">
            <a:extLst>
              <a:ext uri="{FF2B5EF4-FFF2-40B4-BE49-F238E27FC236}">
                <a16:creationId xmlns:a16="http://schemas.microsoft.com/office/drawing/2014/main" id="{0421D4A8-1BC5-BFAF-417D-686ADA5D1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19" y="8877300"/>
            <a:ext cx="4249981" cy="1586660"/>
          </a:xfrm>
          <a:prstGeom prst="rect">
            <a:avLst/>
          </a:prstGeom>
        </p:spPr>
      </p:pic>
      <p:pic>
        <p:nvPicPr>
          <p:cNvPr id="4" name="Picture 3" descr="A blue and black text&#10;&#10;Description automatically generated">
            <a:extLst>
              <a:ext uri="{FF2B5EF4-FFF2-40B4-BE49-F238E27FC236}">
                <a16:creationId xmlns:a16="http://schemas.microsoft.com/office/drawing/2014/main" id="{4D61C59C-8946-DE60-073F-1C5EED3E3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8800" y="8738506"/>
            <a:ext cx="4990474" cy="1553147"/>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56864C26-26BA-4E04-7DDF-583C3A454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668" y="2400300"/>
            <a:ext cx="9311605" cy="3800475"/>
          </a:xfrm>
          <a:prstGeom prst="rect">
            <a:avLst/>
          </a:prstGeom>
        </p:spPr>
      </p:pic>
    </p:spTree>
    <p:extLst>
      <p:ext uri="{BB962C8B-B14F-4D97-AF65-F5344CB8AC3E}">
        <p14:creationId xmlns:p14="http://schemas.microsoft.com/office/powerpoint/2010/main" val="269776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65760" y="2655253"/>
            <a:ext cx="176024" cy="2210562"/>
            <a:chOff x="0" y="0"/>
            <a:chExt cx="152400" cy="1913890"/>
          </a:xfrm>
        </p:grpSpPr>
        <p:sp>
          <p:nvSpPr>
            <p:cNvPr id="5" name="Freeform 5"/>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6" name="Freeform 6"/>
          <p:cNvSpPr/>
          <p:nvPr/>
        </p:nvSpPr>
        <p:spPr>
          <a:xfrm>
            <a:off x="13552173" y="2324100"/>
            <a:ext cx="463065" cy="5975032"/>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3944600" y="647700"/>
            <a:ext cx="4343400" cy="8174991"/>
          </a:xfrm>
          <a:custGeom>
            <a:avLst/>
            <a:gdLst/>
            <a:ahLst/>
            <a:cxnLst/>
            <a:rect l="l" t="t" r="r" b="b"/>
            <a:pathLst>
              <a:path w="4010447" h="8174991">
                <a:moveTo>
                  <a:pt x="0" y="0"/>
                </a:moveTo>
                <a:lnTo>
                  <a:pt x="4010447" y="0"/>
                </a:lnTo>
                <a:lnTo>
                  <a:pt x="4010447" y="8174991"/>
                </a:lnTo>
                <a:lnTo>
                  <a:pt x="0" y="8174991"/>
                </a:lnTo>
                <a:lnTo>
                  <a:pt x="0" y="0"/>
                </a:lnTo>
                <a:close/>
              </a:path>
            </a:pathLst>
          </a:custGeom>
          <a:blipFill>
            <a:blip r:embed="rId5"/>
            <a:stretch>
              <a:fillRect t="-597" b="-597"/>
            </a:stretch>
          </a:blipFill>
        </p:spPr>
        <p:txBody>
          <a:bodyPr/>
          <a:lstStyle/>
          <a:p>
            <a:endParaRPr lang="en-US"/>
          </a:p>
        </p:txBody>
      </p:sp>
      <p:sp>
        <p:nvSpPr>
          <p:cNvPr id="8" name="TextBox 8"/>
          <p:cNvSpPr txBox="1"/>
          <p:nvPr/>
        </p:nvSpPr>
        <p:spPr>
          <a:xfrm>
            <a:off x="1028700" y="885825"/>
            <a:ext cx="14014704" cy="1170305"/>
          </a:xfrm>
          <a:prstGeom prst="rect">
            <a:avLst/>
          </a:prstGeom>
        </p:spPr>
        <p:txBody>
          <a:bodyPr lIns="0" tIns="0" rIns="0" bIns="0" rtlCol="0" anchor="t">
            <a:spAutoFit/>
          </a:bodyPr>
          <a:lstStyle/>
          <a:p>
            <a:pPr>
              <a:lnSpc>
                <a:spcPts val="9520"/>
              </a:lnSpc>
            </a:pPr>
            <a:r>
              <a:rPr lang="en-US" sz="6800" spc="95">
                <a:solidFill>
                  <a:srgbClr val="2D4064"/>
                </a:solidFill>
                <a:latin typeface="Garet ExtraBold"/>
              </a:rPr>
              <a:t>GOOGLE BUSINESS PROFILE</a:t>
            </a:r>
          </a:p>
        </p:txBody>
      </p:sp>
      <p:sp>
        <p:nvSpPr>
          <p:cNvPr id="9" name="TextBox 9"/>
          <p:cNvSpPr txBox="1"/>
          <p:nvPr/>
        </p:nvSpPr>
        <p:spPr>
          <a:xfrm>
            <a:off x="1794209" y="2598103"/>
            <a:ext cx="10370847" cy="5940088"/>
          </a:xfrm>
          <a:prstGeom prst="rect">
            <a:avLst/>
          </a:prstGeom>
        </p:spPr>
        <p:txBody>
          <a:bodyPr lIns="0" tIns="0" rIns="0" bIns="0" rtlCol="0" anchor="t">
            <a:spAutoFit/>
          </a:bodyPr>
          <a:lstStyle/>
          <a:p>
            <a:pPr>
              <a:lnSpc>
                <a:spcPts val="4480"/>
              </a:lnSpc>
              <a:spcBef>
                <a:spcPct val="0"/>
              </a:spcBef>
            </a:pPr>
            <a:r>
              <a:rPr lang="en-US" sz="3200" spc="44" dirty="0">
                <a:solidFill>
                  <a:srgbClr val="2D4064"/>
                </a:solidFill>
                <a:latin typeface="Nunito 2"/>
              </a:rPr>
              <a:t>Google Business Profile allows you to take charge of the way your business appears on Google Search and Maps. With your Business Profile, you can connect with customers, post updates, list your services, and more.</a:t>
            </a:r>
          </a:p>
          <a:p>
            <a:pPr>
              <a:lnSpc>
                <a:spcPct val="150000"/>
              </a:lnSpc>
              <a:spcBef>
                <a:spcPct val="0"/>
              </a:spcBef>
            </a:pPr>
            <a:endParaRPr lang="en-US" sz="3200" spc="44" dirty="0">
              <a:solidFill>
                <a:srgbClr val="2D4064"/>
              </a:solidFill>
              <a:latin typeface="Nunito 2"/>
            </a:endParaRPr>
          </a:p>
          <a:p>
            <a:pPr marL="690881" lvl="1" indent="-345440">
              <a:lnSpc>
                <a:spcPct val="150000"/>
              </a:lnSpc>
              <a:buFont typeface="Arial"/>
              <a:buChar char="•"/>
            </a:pPr>
            <a:r>
              <a:rPr lang="en-US" sz="3200" spc="44" dirty="0">
                <a:solidFill>
                  <a:srgbClr val="2D4064"/>
                </a:solidFill>
                <a:latin typeface="Nunito 2"/>
              </a:rPr>
              <a:t>Helps you engage with your customers </a:t>
            </a:r>
          </a:p>
          <a:p>
            <a:pPr marL="690881" lvl="1" indent="-345440">
              <a:lnSpc>
                <a:spcPct val="150000"/>
              </a:lnSpc>
              <a:buFont typeface="Arial"/>
              <a:buChar char="•"/>
            </a:pPr>
            <a:r>
              <a:rPr lang="en-US" sz="3200" spc="44" dirty="0">
                <a:solidFill>
                  <a:srgbClr val="2D4064"/>
                </a:solidFill>
                <a:latin typeface="Nunito 2"/>
              </a:rPr>
              <a:t>Allows for feedback and reviews </a:t>
            </a:r>
          </a:p>
          <a:p>
            <a:pPr marL="690881" lvl="1" indent="-345440">
              <a:lnSpc>
                <a:spcPct val="150000"/>
              </a:lnSpc>
              <a:buFont typeface="Arial"/>
              <a:buChar char="•"/>
            </a:pPr>
            <a:r>
              <a:rPr lang="en-US" sz="3200" spc="44" dirty="0">
                <a:solidFill>
                  <a:srgbClr val="2D4064"/>
                </a:solidFill>
                <a:latin typeface="Nunito 2"/>
              </a:rPr>
              <a:t>Builds your brand recognition </a:t>
            </a:r>
          </a:p>
          <a:p>
            <a:pPr marL="690881" lvl="1" indent="-345440">
              <a:lnSpc>
                <a:spcPct val="150000"/>
              </a:lnSpc>
              <a:buFont typeface="Arial"/>
              <a:buChar char="•"/>
            </a:pPr>
            <a:r>
              <a:rPr lang="en-US" sz="3200" spc="44" dirty="0">
                <a:solidFill>
                  <a:srgbClr val="2D4064"/>
                </a:solidFill>
                <a:latin typeface="Nunito 2"/>
              </a:rPr>
              <a:t>Analyze results with Google Insights</a:t>
            </a:r>
          </a:p>
        </p:txBody>
      </p:sp>
      <p:pic>
        <p:nvPicPr>
          <p:cNvPr id="10" name="Picture 9" descr="A close-up of a logo&#10;&#10;Description automatically generated">
            <a:extLst>
              <a:ext uri="{FF2B5EF4-FFF2-40B4-BE49-F238E27FC236}">
                <a16:creationId xmlns:a16="http://schemas.microsoft.com/office/drawing/2014/main" id="{6A50DEC3-49B9-1572-A036-9EAE7EC51E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881" y="8877300"/>
            <a:ext cx="3985640" cy="1487973"/>
          </a:xfrm>
          <a:prstGeom prst="rect">
            <a:avLst/>
          </a:prstGeom>
        </p:spPr>
      </p:pic>
      <p:pic>
        <p:nvPicPr>
          <p:cNvPr id="11" name="Picture 10" descr="A blue and black text&#10;&#10;Description automatically generated">
            <a:extLst>
              <a:ext uri="{FF2B5EF4-FFF2-40B4-BE49-F238E27FC236}">
                <a16:creationId xmlns:a16="http://schemas.microsoft.com/office/drawing/2014/main" id="{ED80B813-4C8D-0848-4325-D958ADD5D2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5000" y="8762221"/>
            <a:ext cx="4914274" cy="15294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59773" y="2491013"/>
            <a:ext cx="485302" cy="3775044"/>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114425" y="2491013"/>
            <a:ext cx="176024" cy="2210562"/>
            <a:chOff x="0" y="0"/>
            <a:chExt cx="152400" cy="1913890"/>
          </a:xfrm>
        </p:grpSpPr>
        <p:sp>
          <p:nvSpPr>
            <p:cNvPr id="6" name="Freeform 6"/>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8" name="TextBox 8"/>
          <p:cNvSpPr txBox="1"/>
          <p:nvPr/>
        </p:nvSpPr>
        <p:spPr>
          <a:xfrm>
            <a:off x="1028700" y="885825"/>
            <a:ext cx="14014704" cy="1170305"/>
          </a:xfrm>
          <a:prstGeom prst="rect">
            <a:avLst/>
          </a:prstGeom>
        </p:spPr>
        <p:txBody>
          <a:bodyPr lIns="0" tIns="0" rIns="0" bIns="0" rtlCol="0" anchor="t">
            <a:spAutoFit/>
          </a:bodyPr>
          <a:lstStyle/>
          <a:p>
            <a:pPr>
              <a:lnSpc>
                <a:spcPts val="9520"/>
              </a:lnSpc>
            </a:pPr>
            <a:r>
              <a:rPr lang="en-US" sz="6800" spc="95">
                <a:solidFill>
                  <a:srgbClr val="2D4064"/>
                </a:solidFill>
                <a:latin typeface="Garet ExtraBold"/>
              </a:rPr>
              <a:t>LOCAL LISTINGS </a:t>
            </a:r>
          </a:p>
        </p:txBody>
      </p:sp>
      <p:sp>
        <p:nvSpPr>
          <p:cNvPr id="9" name="TextBox 9"/>
          <p:cNvSpPr txBox="1"/>
          <p:nvPr/>
        </p:nvSpPr>
        <p:spPr>
          <a:xfrm>
            <a:off x="1305197" y="2200791"/>
            <a:ext cx="8957445" cy="7203895"/>
          </a:xfrm>
          <a:prstGeom prst="rect">
            <a:avLst/>
          </a:prstGeom>
        </p:spPr>
        <p:txBody>
          <a:bodyPr lIns="0" tIns="0" rIns="0" bIns="0" rtlCol="0" anchor="t">
            <a:spAutoFit/>
          </a:bodyPr>
          <a:lstStyle/>
          <a:p>
            <a:pPr marL="690881" lvl="1" indent="-345440">
              <a:lnSpc>
                <a:spcPct val="150000"/>
              </a:lnSpc>
              <a:buFont typeface="Arial"/>
              <a:buChar char="•"/>
            </a:pPr>
            <a:r>
              <a:rPr lang="en-US" sz="3200" spc="44" dirty="0">
                <a:solidFill>
                  <a:srgbClr val="2D4064"/>
                </a:solidFill>
                <a:latin typeface="Nunito 1"/>
              </a:rPr>
              <a:t>Local listings must include consistent and correct NAP (name, address, and phone number) information about your facility across the web</a:t>
            </a:r>
          </a:p>
          <a:p>
            <a:pPr marL="690881" lvl="1" indent="-345440">
              <a:lnSpc>
                <a:spcPct val="150000"/>
              </a:lnSpc>
              <a:buFont typeface="Arial"/>
              <a:buChar char="•"/>
            </a:pPr>
            <a:r>
              <a:rPr lang="en-US" sz="3200" spc="44" dirty="0">
                <a:solidFill>
                  <a:srgbClr val="2D4064"/>
                </a:solidFill>
                <a:latin typeface="Nunito 1"/>
              </a:rPr>
              <a:t>Proper local listings are one of the quickest ways to create trust with Google </a:t>
            </a:r>
          </a:p>
          <a:p>
            <a:pPr marL="690881" lvl="1" indent="-345440">
              <a:lnSpc>
                <a:spcPct val="150000"/>
              </a:lnSpc>
              <a:buFont typeface="Arial"/>
              <a:buChar char="•"/>
            </a:pPr>
            <a:r>
              <a:rPr lang="en-US" sz="3200" spc="44" dirty="0">
                <a:solidFill>
                  <a:srgbClr val="2D4064"/>
                </a:solidFill>
                <a:latin typeface="Nunito 1"/>
              </a:rPr>
              <a:t>Helps increase your business’s visibility in local search</a:t>
            </a:r>
          </a:p>
          <a:p>
            <a:pPr marL="690881" lvl="1" indent="-345440">
              <a:lnSpc>
                <a:spcPct val="150000"/>
              </a:lnSpc>
              <a:buFont typeface="Arial"/>
              <a:buChar char="•"/>
            </a:pPr>
            <a:r>
              <a:rPr lang="en-US" sz="3200" spc="44" dirty="0">
                <a:solidFill>
                  <a:srgbClr val="2D4064"/>
                </a:solidFill>
                <a:latin typeface="Nunito 1"/>
              </a:rPr>
              <a:t>Drives extra traffic to your website</a:t>
            </a:r>
          </a:p>
          <a:p>
            <a:pPr>
              <a:lnSpc>
                <a:spcPts val="4480"/>
              </a:lnSpc>
            </a:pPr>
            <a:endParaRPr lang="en-US" sz="3200" spc="44" dirty="0">
              <a:solidFill>
                <a:srgbClr val="2D4064"/>
              </a:solidFill>
              <a:latin typeface="Nunito 1"/>
            </a:endParaRPr>
          </a:p>
        </p:txBody>
      </p:sp>
      <p:pic>
        <p:nvPicPr>
          <p:cNvPr id="11" name="Picture 10" descr="A computer next to a store&#10;&#10;Description automatically generated">
            <a:extLst>
              <a:ext uri="{FF2B5EF4-FFF2-40B4-BE49-F238E27FC236}">
                <a16:creationId xmlns:a16="http://schemas.microsoft.com/office/drawing/2014/main" id="{1A55B837-860A-0B95-F247-08BBB2B21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4470" y="2491013"/>
            <a:ext cx="6748782" cy="3775044"/>
          </a:xfrm>
          <a:prstGeom prst="rect">
            <a:avLst/>
          </a:prstGeom>
        </p:spPr>
      </p:pic>
      <p:pic>
        <p:nvPicPr>
          <p:cNvPr id="7" name="Picture 6" descr="A close-up of a logo&#10;&#10;Description automatically generated">
            <a:extLst>
              <a:ext uri="{FF2B5EF4-FFF2-40B4-BE49-F238E27FC236}">
                <a16:creationId xmlns:a16="http://schemas.microsoft.com/office/drawing/2014/main" id="{7F89DE6B-B083-34ED-733F-BD0E66ACDF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60" y="8877300"/>
            <a:ext cx="3985640" cy="1487973"/>
          </a:xfrm>
          <a:prstGeom prst="rect">
            <a:avLst/>
          </a:prstGeom>
        </p:spPr>
      </p:pic>
      <p:pic>
        <p:nvPicPr>
          <p:cNvPr id="3" name="Picture 2" descr="A blue and black text&#10;&#10;Description automatically generated">
            <a:extLst>
              <a:ext uri="{FF2B5EF4-FFF2-40B4-BE49-F238E27FC236}">
                <a16:creationId xmlns:a16="http://schemas.microsoft.com/office/drawing/2014/main" id="{7C048482-003B-B008-D1C0-A037117C28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3602" y="8833367"/>
            <a:ext cx="4685672" cy="145828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2525627"/>
            <a:ext cx="176024" cy="2210562"/>
            <a:chOff x="0" y="0"/>
            <a:chExt cx="152400" cy="1913890"/>
          </a:xfrm>
        </p:grpSpPr>
        <p:sp>
          <p:nvSpPr>
            <p:cNvPr id="3" name="Freeform 3"/>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4" name="Freeform 4"/>
          <p:cNvSpPr/>
          <p:nvPr/>
        </p:nvSpPr>
        <p:spPr>
          <a:xfrm>
            <a:off x="0" y="0"/>
            <a:ext cx="7600970" cy="8880792"/>
          </a:xfrm>
          <a:custGeom>
            <a:avLst/>
            <a:gdLst/>
            <a:ahLst/>
            <a:cxnLst/>
            <a:rect l="l" t="t" r="r" b="b"/>
            <a:pathLst>
              <a:path w="7600970" h="8880792">
                <a:moveTo>
                  <a:pt x="0" y="0"/>
                </a:moveTo>
                <a:lnTo>
                  <a:pt x="7600970" y="0"/>
                </a:lnTo>
                <a:lnTo>
                  <a:pt x="7600970" y="8880792"/>
                </a:lnTo>
                <a:lnTo>
                  <a:pt x="0" y="8880792"/>
                </a:lnTo>
                <a:lnTo>
                  <a:pt x="0" y="0"/>
                </a:lnTo>
                <a:close/>
              </a:path>
            </a:pathLst>
          </a:custGeom>
          <a:blipFill>
            <a:blip r:embed="rId3"/>
            <a:stretch>
              <a:fillRect l="-21242" r="-21242"/>
            </a:stretch>
          </a:blipFill>
        </p:spPr>
        <p:txBody>
          <a:bodyPr/>
          <a:lstStyle/>
          <a:p>
            <a:endParaRPr lang="en-US"/>
          </a:p>
        </p:txBody>
      </p:sp>
      <p:sp>
        <p:nvSpPr>
          <p:cNvPr id="5" name="TextBox 5"/>
          <p:cNvSpPr txBox="1"/>
          <p:nvPr/>
        </p:nvSpPr>
        <p:spPr>
          <a:xfrm>
            <a:off x="8706399" y="578368"/>
            <a:ext cx="8376878" cy="1170305"/>
          </a:xfrm>
          <a:prstGeom prst="rect">
            <a:avLst/>
          </a:prstGeom>
        </p:spPr>
        <p:txBody>
          <a:bodyPr lIns="0" tIns="0" rIns="0" bIns="0" rtlCol="0" anchor="t">
            <a:spAutoFit/>
          </a:bodyPr>
          <a:lstStyle/>
          <a:p>
            <a:pPr>
              <a:lnSpc>
                <a:spcPts val="9520"/>
              </a:lnSpc>
            </a:pPr>
            <a:r>
              <a:rPr lang="en-US" sz="6800" spc="95">
                <a:solidFill>
                  <a:srgbClr val="2D4064"/>
                </a:solidFill>
                <a:latin typeface="Garet ExtraBold"/>
              </a:rPr>
              <a:t>PAY-PER-CLICK</a:t>
            </a:r>
          </a:p>
        </p:txBody>
      </p:sp>
      <p:sp>
        <p:nvSpPr>
          <p:cNvPr id="6" name="TextBox 6"/>
          <p:cNvSpPr txBox="1"/>
          <p:nvPr/>
        </p:nvSpPr>
        <p:spPr>
          <a:xfrm>
            <a:off x="8706399" y="2161223"/>
            <a:ext cx="8464890" cy="7042312"/>
          </a:xfrm>
          <a:prstGeom prst="rect">
            <a:avLst/>
          </a:prstGeom>
        </p:spPr>
        <p:txBody>
          <a:bodyPr lIns="0" tIns="0" rIns="0" bIns="0" rtlCol="0" anchor="t">
            <a:spAutoFit/>
          </a:bodyPr>
          <a:lstStyle/>
          <a:p>
            <a:pPr marL="690881" lvl="1" indent="-345440">
              <a:lnSpc>
                <a:spcPct val="150000"/>
              </a:lnSpc>
              <a:spcBef>
                <a:spcPct val="0"/>
              </a:spcBef>
              <a:buFont typeface="Arial"/>
              <a:buChar char="•"/>
            </a:pPr>
            <a:r>
              <a:rPr lang="en-US" sz="3200" spc="44" dirty="0">
                <a:solidFill>
                  <a:srgbClr val="2D4064"/>
                </a:solidFill>
                <a:latin typeface="Nunito 1"/>
              </a:rPr>
              <a:t>Gives facilities the ability to run ads specifically for your target audience </a:t>
            </a:r>
          </a:p>
          <a:p>
            <a:pPr marL="690881" lvl="1" indent="-345440">
              <a:lnSpc>
                <a:spcPct val="150000"/>
              </a:lnSpc>
              <a:spcBef>
                <a:spcPct val="0"/>
              </a:spcBef>
              <a:buFont typeface="Arial"/>
              <a:buChar char="•"/>
            </a:pPr>
            <a:r>
              <a:rPr lang="en-US" sz="3200" spc="44" dirty="0">
                <a:solidFill>
                  <a:srgbClr val="2D4064"/>
                </a:solidFill>
                <a:latin typeface="Nunito 1"/>
              </a:rPr>
              <a:t>You only pay for the people who click on your ads</a:t>
            </a:r>
          </a:p>
          <a:p>
            <a:pPr marL="690881" lvl="1" indent="-345440">
              <a:lnSpc>
                <a:spcPct val="150000"/>
              </a:lnSpc>
              <a:spcBef>
                <a:spcPct val="0"/>
              </a:spcBef>
              <a:buFont typeface="Arial"/>
              <a:buChar char="•"/>
            </a:pPr>
            <a:r>
              <a:rPr lang="en-US" sz="3200" spc="44" dirty="0">
                <a:solidFill>
                  <a:srgbClr val="2D4064"/>
                </a:solidFill>
                <a:latin typeface="Nunito 1"/>
              </a:rPr>
              <a:t>Sponsored ads are high in the search engine results pages (SERPs)</a:t>
            </a:r>
          </a:p>
          <a:p>
            <a:pPr marL="690881" lvl="1" indent="-345440">
              <a:lnSpc>
                <a:spcPct val="150000"/>
              </a:lnSpc>
              <a:buFont typeface="Arial"/>
              <a:buChar char="•"/>
            </a:pPr>
            <a:r>
              <a:rPr lang="en-US" sz="3200" spc="44" dirty="0">
                <a:solidFill>
                  <a:srgbClr val="2D4064"/>
                </a:solidFill>
                <a:latin typeface="Nunito 1"/>
              </a:rPr>
              <a:t>Enhance competitive advantage in saturated markets</a:t>
            </a:r>
          </a:p>
          <a:p>
            <a:pPr>
              <a:lnSpc>
                <a:spcPts val="4480"/>
              </a:lnSpc>
            </a:pPr>
            <a:endParaRPr lang="en-US" sz="3200" spc="44" dirty="0">
              <a:solidFill>
                <a:srgbClr val="2D4064"/>
              </a:solidFill>
              <a:latin typeface="Nunito 1"/>
            </a:endParaRPr>
          </a:p>
          <a:p>
            <a:pPr>
              <a:lnSpc>
                <a:spcPts val="4480"/>
              </a:lnSpc>
            </a:pPr>
            <a:endParaRPr lang="en-US" sz="3200" spc="44" dirty="0">
              <a:solidFill>
                <a:srgbClr val="2D4064"/>
              </a:solidFill>
              <a:latin typeface="Nunito 1"/>
            </a:endParaRPr>
          </a:p>
        </p:txBody>
      </p:sp>
      <p:sp>
        <p:nvSpPr>
          <p:cNvPr id="7" name="Freeform 7"/>
          <p:cNvSpPr/>
          <p:nvPr/>
        </p:nvSpPr>
        <p:spPr>
          <a:xfrm>
            <a:off x="7600970" y="1748673"/>
            <a:ext cx="463065" cy="5975032"/>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 name="Picture 9" descr="A close-up of a logo&#10;&#10;Description automatically generated">
            <a:extLst>
              <a:ext uri="{FF2B5EF4-FFF2-40B4-BE49-F238E27FC236}">
                <a16:creationId xmlns:a16="http://schemas.microsoft.com/office/drawing/2014/main" id="{E29E9522-3524-CFA8-FEF2-A51E351AA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8" name="Picture 7" descr="A blue and black text&#10;&#10;Description automatically generated">
            <a:extLst>
              <a:ext uri="{FF2B5EF4-FFF2-40B4-BE49-F238E27FC236}">
                <a16:creationId xmlns:a16="http://schemas.microsoft.com/office/drawing/2014/main" id="{D96DFA3B-BAF1-A317-76C8-AD53DFD97D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44600" y="8951942"/>
            <a:ext cx="4304674" cy="133971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91D40-9ECD-5C3B-55EF-E9952E97729E}"/>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0AE5EF6-4798-3F36-79E5-2A066825D20C}"/>
              </a:ext>
            </a:extLst>
          </p:cNvPr>
          <p:cNvGrpSpPr/>
          <p:nvPr/>
        </p:nvGrpSpPr>
        <p:grpSpPr>
          <a:xfrm>
            <a:off x="9901116" y="2476500"/>
            <a:ext cx="176024" cy="2210562"/>
            <a:chOff x="0" y="0"/>
            <a:chExt cx="152400" cy="1913890"/>
          </a:xfrm>
        </p:grpSpPr>
        <p:sp>
          <p:nvSpPr>
            <p:cNvPr id="5" name="Freeform 5">
              <a:extLst>
                <a:ext uri="{FF2B5EF4-FFF2-40B4-BE49-F238E27FC236}">
                  <a16:creationId xmlns:a16="http://schemas.microsoft.com/office/drawing/2014/main" id="{4655ED8D-2152-1170-E90B-4F0965015D07}"/>
                </a:ext>
              </a:extLst>
            </p:cNvPr>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6" name="Freeform 6">
            <a:extLst>
              <a:ext uri="{FF2B5EF4-FFF2-40B4-BE49-F238E27FC236}">
                <a16:creationId xmlns:a16="http://schemas.microsoft.com/office/drawing/2014/main" id="{EFA2E53C-1F28-BC35-57A2-5217A9BDB134}"/>
              </a:ext>
            </a:extLst>
          </p:cNvPr>
          <p:cNvSpPr/>
          <p:nvPr/>
        </p:nvSpPr>
        <p:spPr>
          <a:xfrm>
            <a:off x="7954548" y="6323763"/>
            <a:ext cx="2707800" cy="1856955"/>
          </a:xfrm>
          <a:custGeom>
            <a:avLst/>
            <a:gdLst/>
            <a:ahLst/>
            <a:cxnLst/>
            <a:rect l="l" t="t" r="r" b="b"/>
            <a:pathLst>
              <a:path w="3428174" h="2292591">
                <a:moveTo>
                  <a:pt x="0" y="0"/>
                </a:moveTo>
                <a:lnTo>
                  <a:pt x="3428174" y="0"/>
                </a:lnTo>
                <a:lnTo>
                  <a:pt x="3428174" y="2292591"/>
                </a:lnTo>
                <a:lnTo>
                  <a:pt x="0" y="2292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a:extLst>
              <a:ext uri="{FF2B5EF4-FFF2-40B4-BE49-F238E27FC236}">
                <a16:creationId xmlns:a16="http://schemas.microsoft.com/office/drawing/2014/main" id="{DE61BEF9-4E16-BDCC-F403-CEBE75449C32}"/>
              </a:ext>
            </a:extLst>
          </p:cNvPr>
          <p:cNvGrpSpPr/>
          <p:nvPr/>
        </p:nvGrpSpPr>
        <p:grpSpPr>
          <a:xfrm>
            <a:off x="1076325" y="5888679"/>
            <a:ext cx="5703393" cy="2871786"/>
            <a:chOff x="0" y="0"/>
            <a:chExt cx="1502128" cy="756355"/>
          </a:xfrm>
        </p:grpSpPr>
        <p:sp>
          <p:nvSpPr>
            <p:cNvPr id="8" name="Freeform 8">
              <a:extLst>
                <a:ext uri="{FF2B5EF4-FFF2-40B4-BE49-F238E27FC236}">
                  <a16:creationId xmlns:a16="http://schemas.microsoft.com/office/drawing/2014/main" id="{85E0F1EE-5EAD-DDB6-962E-8ACFA33AEA3B}"/>
                </a:ext>
              </a:extLst>
            </p:cNvPr>
            <p:cNvSpPr/>
            <p:nvPr/>
          </p:nvSpPr>
          <p:spPr>
            <a:xfrm>
              <a:off x="0" y="0"/>
              <a:ext cx="1502128" cy="756355"/>
            </a:xfrm>
            <a:custGeom>
              <a:avLst/>
              <a:gdLst/>
              <a:ahLst/>
              <a:cxnLst/>
              <a:rect l="l" t="t" r="r" b="b"/>
              <a:pathLst>
                <a:path w="1502128" h="756355">
                  <a:moveTo>
                    <a:pt x="0" y="0"/>
                  </a:moveTo>
                  <a:lnTo>
                    <a:pt x="1502128" y="0"/>
                  </a:lnTo>
                  <a:lnTo>
                    <a:pt x="1502128" y="756355"/>
                  </a:lnTo>
                  <a:lnTo>
                    <a:pt x="0" y="756355"/>
                  </a:lnTo>
                  <a:close/>
                </a:path>
              </a:pathLst>
            </a:custGeom>
            <a:solidFill>
              <a:srgbClr val="2B3654"/>
            </a:solidFill>
          </p:spPr>
          <p:txBody>
            <a:bodyPr/>
            <a:lstStyle/>
            <a:p>
              <a:endParaRPr lang="en-US"/>
            </a:p>
          </p:txBody>
        </p:sp>
        <p:sp>
          <p:nvSpPr>
            <p:cNvPr id="9" name="TextBox 9">
              <a:extLst>
                <a:ext uri="{FF2B5EF4-FFF2-40B4-BE49-F238E27FC236}">
                  <a16:creationId xmlns:a16="http://schemas.microsoft.com/office/drawing/2014/main" id="{4FDD2DA8-6751-AD5E-6DA5-9B361BE2B3AE}"/>
                </a:ext>
              </a:extLst>
            </p:cNvPr>
            <p:cNvSpPr txBox="1"/>
            <p:nvPr/>
          </p:nvSpPr>
          <p:spPr>
            <a:xfrm>
              <a:off x="0" y="-38100"/>
              <a:ext cx="1502128" cy="794455"/>
            </a:xfrm>
            <a:prstGeom prst="rect">
              <a:avLst/>
            </a:prstGeom>
          </p:spPr>
          <p:txBody>
            <a:bodyPr lIns="50800" tIns="50800" rIns="50800" bIns="50800" rtlCol="0" anchor="ctr"/>
            <a:lstStyle/>
            <a:p>
              <a:pPr algn="ctr">
                <a:lnSpc>
                  <a:spcPts val="2100"/>
                </a:lnSpc>
              </a:pPr>
              <a:endParaRPr/>
            </a:p>
          </p:txBody>
        </p:sp>
      </p:grpSp>
      <p:sp>
        <p:nvSpPr>
          <p:cNvPr id="10" name="TextBox 10">
            <a:extLst>
              <a:ext uri="{FF2B5EF4-FFF2-40B4-BE49-F238E27FC236}">
                <a16:creationId xmlns:a16="http://schemas.microsoft.com/office/drawing/2014/main" id="{BC8F1DFD-3BAC-97E2-1C12-4C9BB12F8856}"/>
              </a:ext>
            </a:extLst>
          </p:cNvPr>
          <p:cNvSpPr txBox="1"/>
          <p:nvPr/>
        </p:nvSpPr>
        <p:spPr>
          <a:xfrm>
            <a:off x="1116712" y="885825"/>
            <a:ext cx="16054576" cy="1170305"/>
          </a:xfrm>
          <a:prstGeom prst="rect">
            <a:avLst/>
          </a:prstGeom>
        </p:spPr>
        <p:txBody>
          <a:bodyPr lIns="0" tIns="0" rIns="0" bIns="0" rtlCol="0" anchor="t">
            <a:spAutoFit/>
          </a:bodyPr>
          <a:lstStyle/>
          <a:p>
            <a:pPr>
              <a:lnSpc>
                <a:spcPts val="9520"/>
              </a:lnSpc>
            </a:pPr>
            <a:r>
              <a:rPr lang="en-US" sz="6800" spc="95">
                <a:solidFill>
                  <a:srgbClr val="2D4064"/>
                </a:solidFill>
                <a:latin typeface="Garet ExtraBold"/>
              </a:rPr>
              <a:t>SOCIAL MEDIA</a:t>
            </a:r>
          </a:p>
        </p:txBody>
      </p:sp>
      <p:sp>
        <p:nvSpPr>
          <p:cNvPr id="11" name="TextBox 11">
            <a:extLst>
              <a:ext uri="{FF2B5EF4-FFF2-40B4-BE49-F238E27FC236}">
                <a16:creationId xmlns:a16="http://schemas.microsoft.com/office/drawing/2014/main" id="{6572540D-91D4-B8F9-3D23-1DC18B22BBCF}"/>
              </a:ext>
            </a:extLst>
          </p:cNvPr>
          <p:cNvSpPr txBox="1"/>
          <p:nvPr/>
        </p:nvSpPr>
        <p:spPr>
          <a:xfrm>
            <a:off x="1121325" y="2476500"/>
            <a:ext cx="7391738" cy="2864246"/>
          </a:xfrm>
          <a:prstGeom prst="rect">
            <a:avLst/>
          </a:prstGeom>
        </p:spPr>
        <p:txBody>
          <a:bodyPr lIns="0" tIns="0" rIns="0" bIns="0" rtlCol="0" anchor="t">
            <a:spAutoFit/>
          </a:bodyPr>
          <a:lstStyle/>
          <a:p>
            <a:pPr>
              <a:lnSpc>
                <a:spcPts val="4480"/>
              </a:lnSpc>
            </a:pPr>
            <a:r>
              <a:rPr lang="en-US" sz="3200" spc="44" dirty="0">
                <a:solidFill>
                  <a:srgbClr val="000000"/>
                </a:solidFill>
                <a:latin typeface="Nunito 1" panose="020B0604020202020204" charset="0"/>
              </a:rPr>
              <a:t>Having a strong social media presence is a great way to increase likes, comments, shares, reviews, and engagements with current as well as potential tenants.</a:t>
            </a:r>
          </a:p>
        </p:txBody>
      </p:sp>
      <p:sp>
        <p:nvSpPr>
          <p:cNvPr id="13" name="TextBox 13">
            <a:extLst>
              <a:ext uri="{FF2B5EF4-FFF2-40B4-BE49-F238E27FC236}">
                <a16:creationId xmlns:a16="http://schemas.microsoft.com/office/drawing/2014/main" id="{AB4DE90A-455E-8B45-57BF-E8E49B295666}"/>
              </a:ext>
            </a:extLst>
          </p:cNvPr>
          <p:cNvSpPr txBox="1"/>
          <p:nvPr/>
        </p:nvSpPr>
        <p:spPr>
          <a:xfrm>
            <a:off x="1330875" y="6407357"/>
            <a:ext cx="5137427" cy="1820144"/>
          </a:xfrm>
          <a:prstGeom prst="rect">
            <a:avLst/>
          </a:prstGeom>
        </p:spPr>
        <p:txBody>
          <a:bodyPr lIns="0" tIns="0" rIns="0" bIns="0" rtlCol="0" anchor="t">
            <a:spAutoFit/>
          </a:bodyPr>
          <a:lstStyle/>
          <a:p>
            <a:pPr algn="ctr">
              <a:lnSpc>
                <a:spcPts val="3627"/>
              </a:lnSpc>
              <a:spcBef>
                <a:spcPct val="0"/>
              </a:spcBef>
            </a:pPr>
            <a:r>
              <a:rPr lang="en-US" sz="2590" spc="36" dirty="0">
                <a:solidFill>
                  <a:srgbClr val="FFFFFF"/>
                </a:solidFill>
                <a:latin typeface="Garet ExtraBold"/>
              </a:rPr>
              <a:t>74% OF CONSUMERS RELY ON SOCIAL NETWORKS TO GUIDE THEIR PURCHASE DECISIONS</a:t>
            </a:r>
          </a:p>
        </p:txBody>
      </p:sp>
      <p:pic>
        <p:nvPicPr>
          <p:cNvPr id="15" name="Picture 14" descr="A person holding a phone with emojis flying out of it&#10;&#10;Description automatically generated">
            <a:extLst>
              <a:ext uri="{FF2B5EF4-FFF2-40B4-BE49-F238E27FC236}">
                <a16:creationId xmlns:a16="http://schemas.microsoft.com/office/drawing/2014/main" id="{A14A80ED-64B5-039D-1BAA-969769AF8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8350" y="1714500"/>
            <a:ext cx="6216848" cy="5916746"/>
          </a:xfrm>
          <a:prstGeom prst="rect">
            <a:avLst/>
          </a:prstGeom>
        </p:spPr>
      </p:pic>
      <p:sp>
        <p:nvSpPr>
          <p:cNvPr id="16" name="Freeform 7">
            <a:extLst>
              <a:ext uri="{FF2B5EF4-FFF2-40B4-BE49-F238E27FC236}">
                <a16:creationId xmlns:a16="http://schemas.microsoft.com/office/drawing/2014/main" id="{DF2D7F3A-59DB-5A65-946E-C5D49E87B782}"/>
              </a:ext>
            </a:extLst>
          </p:cNvPr>
          <p:cNvSpPr/>
          <p:nvPr/>
        </p:nvSpPr>
        <p:spPr>
          <a:xfrm>
            <a:off x="11563386" y="1714500"/>
            <a:ext cx="463065" cy="5975032"/>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descr="A close-up of a logo&#10;&#10;Description automatically generated">
            <a:extLst>
              <a:ext uri="{FF2B5EF4-FFF2-40B4-BE49-F238E27FC236}">
                <a16:creationId xmlns:a16="http://schemas.microsoft.com/office/drawing/2014/main" id="{BA03E129-3341-9A91-BE2D-06FE7A39EA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881" y="8877300"/>
            <a:ext cx="3985640" cy="1487973"/>
          </a:xfrm>
          <a:prstGeom prst="rect">
            <a:avLst/>
          </a:prstGeom>
        </p:spPr>
      </p:pic>
      <p:pic>
        <p:nvPicPr>
          <p:cNvPr id="2" name="Picture 1" descr="A blue and black text&#10;&#10;Description automatically generated">
            <a:extLst>
              <a:ext uri="{FF2B5EF4-FFF2-40B4-BE49-F238E27FC236}">
                <a16:creationId xmlns:a16="http://schemas.microsoft.com/office/drawing/2014/main" id="{BC920CEF-5201-A955-0672-9E7B14EA7B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92200" y="8904512"/>
            <a:ext cx="4457074" cy="1387141"/>
          </a:xfrm>
          <a:prstGeom prst="rect">
            <a:avLst/>
          </a:prstGeom>
        </p:spPr>
      </p:pic>
    </p:spTree>
    <p:extLst>
      <p:ext uri="{BB962C8B-B14F-4D97-AF65-F5344CB8AC3E}">
        <p14:creationId xmlns:p14="http://schemas.microsoft.com/office/powerpoint/2010/main" val="4164201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47800" y="2503368"/>
            <a:ext cx="176024" cy="2210562"/>
            <a:chOff x="0" y="0"/>
            <a:chExt cx="152400" cy="1913890"/>
          </a:xfrm>
        </p:grpSpPr>
        <p:sp>
          <p:nvSpPr>
            <p:cNvPr id="5" name="Freeform 5"/>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10" name="TextBox 10"/>
          <p:cNvSpPr txBox="1"/>
          <p:nvPr/>
        </p:nvSpPr>
        <p:spPr>
          <a:xfrm>
            <a:off x="1116712" y="647700"/>
            <a:ext cx="16054576" cy="1170305"/>
          </a:xfrm>
          <a:prstGeom prst="rect">
            <a:avLst/>
          </a:prstGeom>
        </p:spPr>
        <p:txBody>
          <a:bodyPr lIns="0" tIns="0" rIns="0" bIns="0" rtlCol="0" anchor="t">
            <a:spAutoFit/>
          </a:bodyPr>
          <a:lstStyle/>
          <a:p>
            <a:pPr>
              <a:lnSpc>
                <a:spcPts val="9520"/>
              </a:lnSpc>
            </a:pPr>
            <a:r>
              <a:rPr lang="en-US" sz="6800" spc="95" dirty="0">
                <a:solidFill>
                  <a:srgbClr val="2D4064"/>
                </a:solidFill>
                <a:latin typeface="Garet ExtraBold"/>
              </a:rPr>
              <a:t>COMPETITIVE PRICE ANALYSIS</a:t>
            </a:r>
          </a:p>
        </p:txBody>
      </p:sp>
      <p:sp>
        <p:nvSpPr>
          <p:cNvPr id="15" name="Freeform 7">
            <a:extLst>
              <a:ext uri="{FF2B5EF4-FFF2-40B4-BE49-F238E27FC236}">
                <a16:creationId xmlns:a16="http://schemas.microsoft.com/office/drawing/2014/main" id="{F95A2EA7-D875-AD17-44B0-3DA71206B068}"/>
              </a:ext>
            </a:extLst>
          </p:cNvPr>
          <p:cNvSpPr/>
          <p:nvPr/>
        </p:nvSpPr>
        <p:spPr>
          <a:xfrm>
            <a:off x="9441697" y="2400300"/>
            <a:ext cx="463065" cy="5975032"/>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descr="A close-up of a logo&#10;&#10;Description automatically generated">
            <a:extLst>
              <a:ext uri="{FF2B5EF4-FFF2-40B4-BE49-F238E27FC236}">
                <a16:creationId xmlns:a16="http://schemas.microsoft.com/office/drawing/2014/main" id="{04D2B929-06CE-90C1-1E0A-DC3B40DDD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2" name="Picture 1" descr="A blue and black text&#10;&#10;Description automatically generated">
            <a:extLst>
              <a:ext uri="{FF2B5EF4-FFF2-40B4-BE49-F238E27FC236}">
                <a16:creationId xmlns:a16="http://schemas.microsoft.com/office/drawing/2014/main" id="{39769134-90FA-D92F-3FF5-18083C756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4480" y="8846090"/>
            <a:ext cx="4644793" cy="1445563"/>
          </a:xfrm>
          <a:prstGeom prst="rect">
            <a:avLst/>
          </a:prstGeom>
        </p:spPr>
      </p:pic>
      <p:graphicFrame>
        <p:nvGraphicFramePr>
          <p:cNvPr id="9" name="Table 8">
            <a:extLst>
              <a:ext uri="{FF2B5EF4-FFF2-40B4-BE49-F238E27FC236}">
                <a16:creationId xmlns:a16="http://schemas.microsoft.com/office/drawing/2014/main" id="{63F2440B-0F5E-B535-25F7-D0FFA4A15AA8}"/>
              </a:ext>
            </a:extLst>
          </p:cNvPr>
          <p:cNvGraphicFramePr>
            <a:graphicFrameLocks noGrp="1"/>
          </p:cNvGraphicFramePr>
          <p:nvPr>
            <p:extLst>
              <p:ext uri="{D42A27DB-BD31-4B8C-83A1-F6EECF244321}">
                <p14:modId xmlns:p14="http://schemas.microsoft.com/office/powerpoint/2010/main" val="1941558948"/>
              </p:ext>
            </p:extLst>
          </p:nvPr>
        </p:nvGraphicFramePr>
        <p:xfrm>
          <a:off x="2170056" y="2503368"/>
          <a:ext cx="6516743" cy="4087932"/>
        </p:xfrm>
        <a:graphic>
          <a:graphicData uri="http://schemas.openxmlformats.org/drawingml/2006/table">
            <a:tbl>
              <a:tblPr/>
              <a:tblGrid>
                <a:gridCol w="6516743">
                  <a:extLst>
                    <a:ext uri="{9D8B030D-6E8A-4147-A177-3AD203B41FA5}">
                      <a16:colId xmlns:a16="http://schemas.microsoft.com/office/drawing/2014/main" val="1902534784"/>
                    </a:ext>
                  </a:extLst>
                </a:gridCol>
              </a:tblGrid>
              <a:tr h="4087932">
                <a:tc>
                  <a:txBody>
                    <a:bodyPr/>
                    <a:lstStyle/>
                    <a:p>
                      <a:pPr marL="0" indent="0">
                        <a:buFont typeface="Arial" panose="020B0604020202020204" pitchFamily="34" charset="0"/>
                        <a:buNone/>
                      </a:pPr>
                      <a:endParaRPr lang="en-US" dirty="0">
                        <a:solidFill>
                          <a:srgbClr val="000000"/>
                        </a:solidFill>
                        <a:effectLst/>
                        <a:latin typeface="Arial" panose="020B0604020202020204" pitchFamily="34" charset="0"/>
                      </a:endParaRPr>
                    </a:p>
                    <a:p>
                      <a:pPr marL="0" indent="0">
                        <a:buFont typeface="Arial" panose="020B0604020202020204" pitchFamily="34" charset="0"/>
                        <a:buNone/>
                      </a:pPr>
                      <a:endParaRPr lang="en-US" dirty="0">
                        <a:solidFill>
                          <a:srgbClr val="000000"/>
                        </a:solidFill>
                        <a:effectLst/>
                        <a:latin typeface="Arial" panose="020B0604020202020204" pitchFamily="34" charset="0"/>
                      </a:endParaRPr>
                    </a:p>
                  </a:txBody>
                  <a:tcPr marL="152400" marR="152400" marT="0" marB="0" anchor="ctr">
                    <a:lnL>
                      <a:noFill/>
                    </a:lnL>
                    <a:lnR>
                      <a:noFill/>
                    </a:lnR>
                    <a:lnT>
                      <a:noFill/>
                    </a:lnT>
                    <a:lnB>
                      <a:noFill/>
                    </a:lnB>
                    <a:noFill/>
                  </a:tcPr>
                </a:tc>
                <a:extLst>
                  <a:ext uri="{0D108BD9-81ED-4DB2-BD59-A6C34878D82A}">
                    <a16:rowId xmlns:a16="http://schemas.microsoft.com/office/drawing/2014/main" val="3718596768"/>
                  </a:ext>
                </a:extLst>
              </a:tr>
            </a:tbl>
          </a:graphicData>
        </a:graphic>
      </p:graphicFrame>
      <p:pic>
        <p:nvPicPr>
          <p:cNvPr id="16" name="Picture 15" descr="A screenshot of a computer&#10;&#10;Description automatically generated">
            <a:extLst>
              <a:ext uri="{FF2B5EF4-FFF2-40B4-BE49-F238E27FC236}">
                <a16:creationId xmlns:a16="http://schemas.microsoft.com/office/drawing/2014/main" id="{D91CC57B-8F23-AA22-C830-E2977DF72D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9972" y="2400300"/>
            <a:ext cx="8139068" cy="4849932"/>
          </a:xfrm>
          <a:prstGeom prst="rect">
            <a:avLst/>
          </a:prstGeom>
        </p:spPr>
      </p:pic>
      <p:sp>
        <p:nvSpPr>
          <p:cNvPr id="18" name="TextBox 17">
            <a:extLst>
              <a:ext uri="{FF2B5EF4-FFF2-40B4-BE49-F238E27FC236}">
                <a16:creationId xmlns:a16="http://schemas.microsoft.com/office/drawing/2014/main" id="{C45F0CE9-EE51-E7BC-C4FF-B1FF58DB4E49}"/>
              </a:ext>
            </a:extLst>
          </p:cNvPr>
          <p:cNvSpPr txBox="1"/>
          <p:nvPr/>
        </p:nvSpPr>
        <p:spPr>
          <a:xfrm>
            <a:off x="1905000" y="2400300"/>
            <a:ext cx="6941304" cy="6278642"/>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0000"/>
                </a:solidFill>
                <a:latin typeface="Nunito 1" panose="020B0604020202020204" charset="0"/>
              </a:rPr>
              <a:t>There are tools that </a:t>
            </a:r>
            <a:r>
              <a:rPr lang="en-US" sz="3200" dirty="0">
                <a:solidFill>
                  <a:srgbClr val="000000"/>
                </a:solidFill>
                <a:effectLst/>
                <a:latin typeface="Nunito 1" panose="020B0604020202020204" charset="0"/>
              </a:rPr>
              <a:t>can pull local storage unit prices within a radius of a facility. </a:t>
            </a:r>
          </a:p>
          <a:p>
            <a:pPr marL="457200" indent="-457200">
              <a:buFont typeface="Arial" panose="020B0604020202020204" pitchFamily="34" charset="0"/>
              <a:buChar char="•"/>
            </a:pPr>
            <a:endParaRPr lang="en-US" sz="3200" dirty="0">
              <a:solidFill>
                <a:srgbClr val="000000"/>
              </a:solidFill>
              <a:latin typeface="Nunito 1" panose="020B0604020202020204" charset="0"/>
            </a:endParaRPr>
          </a:p>
          <a:p>
            <a:pPr marL="457200" indent="-457200">
              <a:buFont typeface="Arial" panose="020B0604020202020204" pitchFamily="34" charset="0"/>
              <a:buChar char="•"/>
            </a:pPr>
            <a:r>
              <a:rPr lang="en-US" sz="3200" dirty="0">
                <a:solidFill>
                  <a:srgbClr val="000000"/>
                </a:solidFill>
                <a:latin typeface="Nunito 1" panose="020B0604020202020204" charset="0"/>
              </a:rPr>
              <a:t>Find a tool </a:t>
            </a:r>
            <a:r>
              <a:rPr lang="en-US" sz="3200">
                <a:solidFill>
                  <a:srgbClr val="000000"/>
                </a:solidFill>
                <a:latin typeface="Nunito 1" panose="020B0604020202020204" charset="0"/>
              </a:rPr>
              <a:t>that </a:t>
            </a:r>
            <a:r>
              <a:rPr lang="en-US" sz="3200">
                <a:solidFill>
                  <a:srgbClr val="000000"/>
                </a:solidFill>
                <a:effectLst/>
                <a:latin typeface="Nunito 1" panose="020B0604020202020204" charset="0"/>
              </a:rPr>
              <a:t>allows </a:t>
            </a:r>
            <a:r>
              <a:rPr lang="en-US" sz="3200" dirty="0">
                <a:solidFill>
                  <a:srgbClr val="000000"/>
                </a:solidFill>
                <a:effectLst/>
                <a:latin typeface="Nunito 1" panose="020B0604020202020204" charset="0"/>
              </a:rPr>
              <a:t>you to compare prices based on storage unit sizes and types of storage. </a:t>
            </a:r>
          </a:p>
          <a:p>
            <a:pPr marL="457200" indent="-457200">
              <a:buFont typeface="Arial" panose="020B0604020202020204" pitchFamily="34" charset="0"/>
              <a:buChar char="•"/>
            </a:pPr>
            <a:endParaRPr lang="en-US" sz="3200" dirty="0">
              <a:solidFill>
                <a:srgbClr val="000000"/>
              </a:solidFill>
              <a:latin typeface="Nunito 1" panose="020B0604020202020204" charset="0"/>
            </a:endParaRPr>
          </a:p>
          <a:p>
            <a:pPr marL="457200" indent="-457200">
              <a:buFont typeface="Arial" panose="020B0604020202020204" pitchFamily="34" charset="0"/>
              <a:buChar char="•"/>
            </a:pPr>
            <a:r>
              <a:rPr lang="en-US" sz="3200" dirty="0">
                <a:solidFill>
                  <a:srgbClr val="000000"/>
                </a:solidFill>
                <a:effectLst/>
                <a:latin typeface="Nunito 1" panose="020B0604020202020204" charset="0"/>
              </a:rPr>
              <a:t>This will allow you to gain valuable insights and remain competitive in your self storage target market.</a:t>
            </a:r>
          </a:p>
          <a:p>
            <a:endParaRPr lang="en-US" dirty="0">
              <a:latin typeface="Nunito 1" panose="020B06040202020202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2FC0C-DC14-6B72-607D-797F0BC042E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DD2115-35FD-0F74-DC10-21474DB5F4D7}"/>
              </a:ext>
            </a:extLst>
          </p:cNvPr>
          <p:cNvGrpSpPr/>
          <p:nvPr/>
        </p:nvGrpSpPr>
        <p:grpSpPr>
          <a:xfrm>
            <a:off x="17259300" y="2475738"/>
            <a:ext cx="176024" cy="2210562"/>
            <a:chOff x="0" y="0"/>
            <a:chExt cx="152400" cy="1913890"/>
          </a:xfrm>
        </p:grpSpPr>
        <p:sp>
          <p:nvSpPr>
            <p:cNvPr id="3" name="Freeform 3">
              <a:extLst>
                <a:ext uri="{FF2B5EF4-FFF2-40B4-BE49-F238E27FC236}">
                  <a16:creationId xmlns:a16="http://schemas.microsoft.com/office/drawing/2014/main" id="{F5B7A977-E8E1-EB10-6FC9-689841184C76}"/>
                </a:ext>
              </a:extLst>
            </p:cNvPr>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5" name="TextBox 5">
            <a:extLst>
              <a:ext uri="{FF2B5EF4-FFF2-40B4-BE49-F238E27FC236}">
                <a16:creationId xmlns:a16="http://schemas.microsoft.com/office/drawing/2014/main" id="{B8DDAEE5-E02D-090E-57BA-9A26147B3768}"/>
              </a:ext>
            </a:extLst>
          </p:cNvPr>
          <p:cNvSpPr txBox="1"/>
          <p:nvPr/>
        </p:nvSpPr>
        <p:spPr>
          <a:xfrm>
            <a:off x="609600" y="578368"/>
            <a:ext cx="16473677" cy="1046440"/>
          </a:xfrm>
          <a:prstGeom prst="rect">
            <a:avLst/>
          </a:prstGeom>
        </p:spPr>
        <p:txBody>
          <a:bodyPr wrap="square" lIns="0" tIns="0" rIns="0" bIns="0" rtlCol="0" anchor="t">
            <a:spAutoFit/>
          </a:bodyPr>
          <a:lstStyle/>
          <a:p>
            <a:r>
              <a:rPr lang="en-US" sz="6800" spc="95" dirty="0">
                <a:solidFill>
                  <a:srgbClr val="2D4064"/>
                </a:solidFill>
                <a:latin typeface="Garet ExtraBold"/>
              </a:rPr>
              <a:t>PERFORMANCE DASHBOARD </a:t>
            </a:r>
          </a:p>
        </p:txBody>
      </p:sp>
      <p:sp>
        <p:nvSpPr>
          <p:cNvPr id="6" name="TextBox 6">
            <a:extLst>
              <a:ext uri="{FF2B5EF4-FFF2-40B4-BE49-F238E27FC236}">
                <a16:creationId xmlns:a16="http://schemas.microsoft.com/office/drawing/2014/main" id="{0A4C6876-E1E0-973A-C30F-279B93763BFC}"/>
              </a:ext>
            </a:extLst>
          </p:cNvPr>
          <p:cNvSpPr txBox="1"/>
          <p:nvPr/>
        </p:nvSpPr>
        <p:spPr>
          <a:xfrm>
            <a:off x="8408925" y="2247900"/>
            <a:ext cx="8464890" cy="6586418"/>
          </a:xfrm>
          <a:prstGeom prst="rect">
            <a:avLst/>
          </a:prstGeom>
        </p:spPr>
        <p:txBody>
          <a:bodyPr lIns="0" tIns="0" rIns="0" bIns="0" rtlCol="0" anchor="t">
            <a:spAutoFit/>
          </a:bodyPr>
          <a:lstStyle/>
          <a:p>
            <a:pPr marL="690881" lvl="1" indent="-345440">
              <a:lnSpc>
                <a:spcPct val="150000"/>
              </a:lnSpc>
              <a:buFont typeface="Arial"/>
              <a:buChar char="•"/>
            </a:pPr>
            <a:r>
              <a:rPr lang="en-US" sz="3200" spc="44" dirty="0">
                <a:solidFill>
                  <a:srgbClr val="2D4064"/>
                </a:solidFill>
                <a:latin typeface="Nunito 1"/>
              </a:rPr>
              <a:t>As you utilize these digital marketing tools to help your facility stand out from the competition, you need to be able to monitor your results.</a:t>
            </a:r>
          </a:p>
          <a:p>
            <a:pPr marL="690881" lvl="1" indent="-345440">
              <a:lnSpc>
                <a:spcPct val="150000"/>
              </a:lnSpc>
              <a:buFont typeface="Arial"/>
              <a:buChar char="•"/>
            </a:pPr>
            <a:r>
              <a:rPr lang="en-US" sz="3200" spc="44" dirty="0">
                <a:solidFill>
                  <a:srgbClr val="2D4064"/>
                </a:solidFill>
                <a:latin typeface="Nunito 1"/>
              </a:rPr>
              <a:t>You’ll want to monitor: Rentals, Abandonments, Google Analytics, Keyword Ranking Reports, Google Business Profile Insights, Customer Reviews, and more.</a:t>
            </a:r>
          </a:p>
        </p:txBody>
      </p:sp>
      <p:sp>
        <p:nvSpPr>
          <p:cNvPr id="7" name="Freeform 7">
            <a:extLst>
              <a:ext uri="{FF2B5EF4-FFF2-40B4-BE49-F238E27FC236}">
                <a16:creationId xmlns:a16="http://schemas.microsoft.com/office/drawing/2014/main" id="{662A0664-E99E-4B6B-E278-CF3A6886FCAD}"/>
              </a:ext>
            </a:extLst>
          </p:cNvPr>
          <p:cNvSpPr/>
          <p:nvPr/>
        </p:nvSpPr>
        <p:spPr>
          <a:xfrm>
            <a:off x="7750068" y="2400300"/>
            <a:ext cx="631932" cy="5076825"/>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descr="A close-up of a logo&#10;&#10;Description automatically generated">
            <a:extLst>
              <a:ext uri="{FF2B5EF4-FFF2-40B4-BE49-F238E27FC236}">
                <a16:creationId xmlns:a16="http://schemas.microsoft.com/office/drawing/2014/main" id="{9EE6456F-25A4-A90C-6186-8FFF84A6D8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8" name="Picture 7" descr="A blue and black text&#10;&#10;Description automatically generated">
            <a:extLst>
              <a:ext uri="{FF2B5EF4-FFF2-40B4-BE49-F238E27FC236}">
                <a16:creationId xmlns:a16="http://schemas.microsoft.com/office/drawing/2014/main" id="{D8923FDD-B770-5B24-7E1E-BD9A8087CB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7400" y="8809651"/>
            <a:ext cx="4761874" cy="1482002"/>
          </a:xfrm>
          <a:prstGeom prst="rect">
            <a:avLst/>
          </a:prstGeom>
        </p:spPr>
      </p:pic>
      <p:pic>
        <p:nvPicPr>
          <p:cNvPr id="12" name="Picture 11" descr="A person using a tablet&#10;&#10;Description automatically generated">
            <a:extLst>
              <a:ext uri="{FF2B5EF4-FFF2-40B4-BE49-F238E27FC236}">
                <a16:creationId xmlns:a16="http://schemas.microsoft.com/office/drawing/2014/main" id="{78056281-17A3-C46C-E259-EDCF84E9FF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475" y="2400300"/>
            <a:ext cx="7400925" cy="5076825"/>
          </a:xfrm>
          <a:prstGeom prst="rect">
            <a:avLst/>
          </a:prstGeom>
        </p:spPr>
      </p:pic>
    </p:spTree>
    <p:extLst>
      <p:ext uri="{BB962C8B-B14F-4D97-AF65-F5344CB8AC3E}">
        <p14:creationId xmlns:p14="http://schemas.microsoft.com/office/powerpoint/2010/main" val="2746538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2FC0C-DC14-6B72-607D-797F0BC042E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DD2115-35FD-0F74-DC10-21474DB5F4D7}"/>
              </a:ext>
            </a:extLst>
          </p:cNvPr>
          <p:cNvGrpSpPr/>
          <p:nvPr/>
        </p:nvGrpSpPr>
        <p:grpSpPr>
          <a:xfrm>
            <a:off x="890776" y="2171700"/>
            <a:ext cx="176024" cy="2210562"/>
            <a:chOff x="0" y="0"/>
            <a:chExt cx="152400" cy="1913890"/>
          </a:xfrm>
        </p:grpSpPr>
        <p:sp>
          <p:nvSpPr>
            <p:cNvPr id="3" name="Freeform 3">
              <a:extLst>
                <a:ext uri="{FF2B5EF4-FFF2-40B4-BE49-F238E27FC236}">
                  <a16:creationId xmlns:a16="http://schemas.microsoft.com/office/drawing/2014/main" id="{F5B7A977-E8E1-EB10-6FC9-689841184C76}"/>
                </a:ext>
              </a:extLst>
            </p:cNvPr>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5" name="TextBox 5">
            <a:extLst>
              <a:ext uri="{FF2B5EF4-FFF2-40B4-BE49-F238E27FC236}">
                <a16:creationId xmlns:a16="http://schemas.microsoft.com/office/drawing/2014/main" id="{B8DDAEE5-E02D-090E-57BA-9A26147B3768}"/>
              </a:ext>
            </a:extLst>
          </p:cNvPr>
          <p:cNvSpPr txBox="1"/>
          <p:nvPr/>
        </p:nvSpPr>
        <p:spPr>
          <a:xfrm>
            <a:off x="609600" y="578368"/>
            <a:ext cx="16473677" cy="1046440"/>
          </a:xfrm>
          <a:prstGeom prst="rect">
            <a:avLst/>
          </a:prstGeom>
        </p:spPr>
        <p:txBody>
          <a:bodyPr wrap="square" lIns="0" tIns="0" rIns="0" bIns="0" rtlCol="0" anchor="t">
            <a:spAutoFit/>
          </a:bodyPr>
          <a:lstStyle/>
          <a:p>
            <a:r>
              <a:rPr lang="en-US" sz="6800" spc="95" dirty="0">
                <a:solidFill>
                  <a:srgbClr val="2D4064"/>
                </a:solidFill>
                <a:latin typeface="Garet ExtraBold"/>
              </a:rPr>
              <a:t>Questions </a:t>
            </a:r>
          </a:p>
        </p:txBody>
      </p:sp>
      <p:sp>
        <p:nvSpPr>
          <p:cNvPr id="7" name="Freeform 7">
            <a:extLst>
              <a:ext uri="{FF2B5EF4-FFF2-40B4-BE49-F238E27FC236}">
                <a16:creationId xmlns:a16="http://schemas.microsoft.com/office/drawing/2014/main" id="{662A0664-E99E-4B6B-E278-CF3A6886FCAD}"/>
              </a:ext>
            </a:extLst>
          </p:cNvPr>
          <p:cNvSpPr/>
          <p:nvPr/>
        </p:nvSpPr>
        <p:spPr>
          <a:xfrm>
            <a:off x="11486591" y="2123075"/>
            <a:ext cx="631932" cy="6179757"/>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descr="A close-up of a logo&#10;&#10;Description automatically generated">
            <a:extLst>
              <a:ext uri="{FF2B5EF4-FFF2-40B4-BE49-F238E27FC236}">
                <a16:creationId xmlns:a16="http://schemas.microsoft.com/office/drawing/2014/main" id="{9EE6456F-25A4-A90C-6186-8FFF84A6D8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8" name="Picture 7" descr="A blue and black text&#10;&#10;Description automatically generated">
            <a:extLst>
              <a:ext uri="{FF2B5EF4-FFF2-40B4-BE49-F238E27FC236}">
                <a16:creationId xmlns:a16="http://schemas.microsoft.com/office/drawing/2014/main" id="{D8923FDD-B770-5B24-7E1E-BD9A8087CB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7400" y="8809651"/>
            <a:ext cx="4761874" cy="1482002"/>
          </a:xfrm>
          <a:prstGeom prst="rect">
            <a:avLst/>
          </a:prstGeom>
        </p:spPr>
      </p:pic>
      <p:pic>
        <p:nvPicPr>
          <p:cNvPr id="9" name="Picture 8" descr="A close-up of a question mark&#10;&#10;Description automatically generated">
            <a:extLst>
              <a:ext uri="{FF2B5EF4-FFF2-40B4-BE49-F238E27FC236}">
                <a16:creationId xmlns:a16="http://schemas.microsoft.com/office/drawing/2014/main" id="{3E419CE5-2211-9628-3CF6-341B405A3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0" y="2123075"/>
            <a:ext cx="7371791" cy="6179757"/>
          </a:xfrm>
          <a:prstGeom prst="rect">
            <a:avLst/>
          </a:prstGeom>
        </p:spPr>
      </p:pic>
    </p:spTree>
    <p:extLst>
      <p:ext uri="{BB962C8B-B14F-4D97-AF65-F5344CB8AC3E}">
        <p14:creationId xmlns:p14="http://schemas.microsoft.com/office/powerpoint/2010/main" val="2490056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1276703" y="2223715"/>
            <a:ext cx="485525" cy="5434385"/>
          </a:xfrm>
          <a:custGeom>
            <a:avLst/>
            <a:gdLst/>
            <a:ahLst/>
            <a:cxnLst/>
            <a:rect l="l" t="t" r="r" b="b"/>
            <a:pathLst>
              <a:path w="485525" h="6264843">
                <a:moveTo>
                  <a:pt x="0" y="0"/>
                </a:moveTo>
                <a:lnTo>
                  <a:pt x="485525" y="0"/>
                </a:lnTo>
                <a:lnTo>
                  <a:pt x="485525" y="6264843"/>
                </a:lnTo>
                <a:lnTo>
                  <a:pt x="0" y="6264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96660" y="729433"/>
            <a:ext cx="15601925" cy="960882"/>
          </a:xfrm>
          <a:prstGeom prst="rect">
            <a:avLst/>
          </a:prstGeom>
        </p:spPr>
        <p:txBody>
          <a:bodyPr lIns="0" tIns="0" rIns="0" bIns="0" rtlCol="0" anchor="t">
            <a:spAutoFit/>
          </a:bodyPr>
          <a:lstStyle/>
          <a:p>
            <a:pPr>
              <a:lnSpc>
                <a:spcPts val="7344"/>
              </a:lnSpc>
            </a:pPr>
            <a:r>
              <a:rPr lang="en-US" sz="6800" spc="95" dirty="0">
                <a:solidFill>
                  <a:srgbClr val="2D4064"/>
                </a:solidFill>
                <a:latin typeface="Garet Bold"/>
              </a:rPr>
              <a:t>Presentation Agenda</a:t>
            </a:r>
          </a:p>
        </p:txBody>
      </p:sp>
      <p:sp>
        <p:nvSpPr>
          <p:cNvPr id="5" name="TextBox 5"/>
          <p:cNvSpPr txBox="1"/>
          <p:nvPr/>
        </p:nvSpPr>
        <p:spPr>
          <a:xfrm>
            <a:off x="1472243" y="2279015"/>
            <a:ext cx="9195757" cy="6903813"/>
          </a:xfrm>
          <a:prstGeom prst="rect">
            <a:avLst/>
          </a:prstGeom>
        </p:spPr>
        <p:txBody>
          <a:bodyPr wrap="square" lIns="0" tIns="0" rIns="0" bIns="0" rtlCol="0" anchor="t">
            <a:spAutoFit/>
          </a:bodyPr>
          <a:lstStyle/>
          <a:p>
            <a:pPr>
              <a:lnSpc>
                <a:spcPts val="4480"/>
              </a:lnSpc>
            </a:pPr>
            <a:r>
              <a:rPr lang="en-US" sz="3200" spc="44" dirty="0">
                <a:solidFill>
                  <a:srgbClr val="2D4064"/>
                </a:solidFill>
                <a:latin typeface="Nunito 1 Bold"/>
              </a:rPr>
              <a:t>Digital Marketing Tools: </a:t>
            </a:r>
          </a:p>
          <a:p>
            <a:pPr marL="690881" lvl="1" indent="-345440">
              <a:lnSpc>
                <a:spcPts val="4480"/>
              </a:lnSpc>
              <a:buFont typeface="Arial"/>
              <a:buChar char="•"/>
            </a:pPr>
            <a:r>
              <a:rPr lang="en-US" sz="3200" spc="44" dirty="0">
                <a:solidFill>
                  <a:srgbClr val="2D4064"/>
                </a:solidFill>
                <a:latin typeface="Nunito 1"/>
              </a:rPr>
              <a:t>Website Development</a:t>
            </a:r>
          </a:p>
          <a:p>
            <a:pPr marL="690881" lvl="1" indent="-345440">
              <a:lnSpc>
                <a:spcPts val="4480"/>
              </a:lnSpc>
              <a:buFont typeface="Arial"/>
              <a:buChar char="•"/>
            </a:pPr>
            <a:r>
              <a:rPr lang="en-US" sz="3200" spc="44" dirty="0">
                <a:solidFill>
                  <a:srgbClr val="2D4064"/>
                </a:solidFill>
                <a:latin typeface="Nunito 1"/>
              </a:rPr>
              <a:t>Progressive Web Apps</a:t>
            </a:r>
          </a:p>
          <a:p>
            <a:pPr marL="690881" lvl="1" indent="-345440">
              <a:lnSpc>
                <a:spcPts val="4480"/>
              </a:lnSpc>
              <a:buFont typeface="Arial"/>
              <a:buChar char="•"/>
            </a:pPr>
            <a:r>
              <a:rPr lang="en-US" sz="3200" spc="44" dirty="0">
                <a:solidFill>
                  <a:srgbClr val="2D4064"/>
                </a:solidFill>
                <a:latin typeface="Nunito 1"/>
              </a:rPr>
              <a:t>Online Rentals &amp; Payments</a:t>
            </a:r>
          </a:p>
          <a:p>
            <a:pPr marL="690881" lvl="1" indent="-345440">
              <a:lnSpc>
                <a:spcPts val="4480"/>
              </a:lnSpc>
              <a:buFont typeface="Arial"/>
              <a:buChar char="•"/>
            </a:pPr>
            <a:r>
              <a:rPr lang="en-US" sz="3200" spc="44" dirty="0">
                <a:solidFill>
                  <a:srgbClr val="2D4064"/>
                </a:solidFill>
                <a:latin typeface="Nunito 1"/>
              </a:rPr>
              <a:t>Search Engine Optimization</a:t>
            </a:r>
          </a:p>
          <a:p>
            <a:pPr marL="690881" lvl="1" indent="-345440">
              <a:lnSpc>
                <a:spcPts val="4480"/>
              </a:lnSpc>
              <a:buFont typeface="Arial"/>
              <a:buChar char="•"/>
            </a:pPr>
            <a:r>
              <a:rPr lang="en-US" sz="3200" spc="44" dirty="0">
                <a:solidFill>
                  <a:srgbClr val="2D4064"/>
                </a:solidFill>
                <a:latin typeface="Nunito 1"/>
              </a:rPr>
              <a:t>Google Business Profile</a:t>
            </a:r>
          </a:p>
          <a:p>
            <a:pPr marL="690881" lvl="1" indent="-345440">
              <a:lnSpc>
                <a:spcPts val="4480"/>
              </a:lnSpc>
              <a:buFont typeface="Arial"/>
              <a:buChar char="•"/>
            </a:pPr>
            <a:r>
              <a:rPr lang="en-US" sz="3200" spc="44" dirty="0">
                <a:solidFill>
                  <a:srgbClr val="2D4064"/>
                </a:solidFill>
                <a:latin typeface="Nunito 1"/>
              </a:rPr>
              <a:t>Local Listings </a:t>
            </a:r>
          </a:p>
          <a:p>
            <a:pPr marL="690881" lvl="1" indent="-345440">
              <a:lnSpc>
                <a:spcPts val="4480"/>
              </a:lnSpc>
              <a:buFont typeface="Arial"/>
              <a:buChar char="•"/>
            </a:pPr>
            <a:r>
              <a:rPr lang="en-US" sz="3200" spc="44" dirty="0">
                <a:solidFill>
                  <a:srgbClr val="2D4064"/>
                </a:solidFill>
                <a:latin typeface="Nunito 1"/>
              </a:rPr>
              <a:t>Pay-Per-Click Advertising</a:t>
            </a:r>
          </a:p>
          <a:p>
            <a:pPr marL="690881" lvl="1" indent="-345440">
              <a:lnSpc>
                <a:spcPts val="4480"/>
              </a:lnSpc>
              <a:buFont typeface="Arial"/>
              <a:buChar char="•"/>
            </a:pPr>
            <a:r>
              <a:rPr lang="en-US" sz="3200" spc="44" dirty="0">
                <a:solidFill>
                  <a:srgbClr val="2D4064"/>
                </a:solidFill>
                <a:latin typeface="Nunito 1"/>
              </a:rPr>
              <a:t>Social Media</a:t>
            </a:r>
          </a:p>
          <a:p>
            <a:pPr marL="690881" lvl="1" indent="-345440">
              <a:lnSpc>
                <a:spcPts val="4480"/>
              </a:lnSpc>
              <a:buFont typeface="Arial"/>
              <a:buChar char="•"/>
            </a:pPr>
            <a:r>
              <a:rPr lang="en-US" sz="3200" spc="44" dirty="0">
                <a:solidFill>
                  <a:srgbClr val="2D4064"/>
                </a:solidFill>
                <a:latin typeface="Nunito 1"/>
              </a:rPr>
              <a:t>Competitive Price Analysis</a:t>
            </a:r>
          </a:p>
          <a:p>
            <a:pPr marL="690881" lvl="1" indent="-345440">
              <a:lnSpc>
                <a:spcPts val="4480"/>
              </a:lnSpc>
              <a:buFont typeface="Arial"/>
              <a:buChar char="•"/>
            </a:pPr>
            <a:r>
              <a:rPr lang="en-US" sz="3200" spc="44" dirty="0">
                <a:solidFill>
                  <a:srgbClr val="2D4064"/>
                </a:solidFill>
                <a:latin typeface="Nunito 1"/>
              </a:rPr>
              <a:t>Performance Dashboard</a:t>
            </a:r>
          </a:p>
          <a:p>
            <a:pPr marL="690881" lvl="1" indent="-345440">
              <a:lnSpc>
                <a:spcPts val="4480"/>
              </a:lnSpc>
              <a:buFont typeface="Arial"/>
              <a:buChar char="•"/>
            </a:pPr>
            <a:endParaRPr lang="en-US" sz="3200" spc="44" dirty="0">
              <a:solidFill>
                <a:srgbClr val="2D4064"/>
              </a:solidFill>
              <a:latin typeface="Nunito 1"/>
            </a:endParaRPr>
          </a:p>
        </p:txBody>
      </p:sp>
      <p:grpSp>
        <p:nvGrpSpPr>
          <p:cNvPr id="11" name="Group 11"/>
          <p:cNvGrpSpPr/>
          <p:nvPr/>
        </p:nvGrpSpPr>
        <p:grpSpPr>
          <a:xfrm>
            <a:off x="966746" y="2346959"/>
            <a:ext cx="162007" cy="2034541"/>
            <a:chOff x="0" y="0"/>
            <a:chExt cx="152400" cy="1913890"/>
          </a:xfrm>
        </p:grpSpPr>
        <p:sp>
          <p:nvSpPr>
            <p:cNvPr id="12" name="Freeform 12"/>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pic>
        <p:nvPicPr>
          <p:cNvPr id="13" name="Picture 12" descr="A close-up of a logo&#10;&#10;Description automatically generated">
            <a:extLst>
              <a:ext uri="{FF2B5EF4-FFF2-40B4-BE49-F238E27FC236}">
                <a16:creationId xmlns:a16="http://schemas.microsoft.com/office/drawing/2014/main" id="{CFAF3701-CFFC-EF94-E4C8-E0DD5DFB4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60" y="8724900"/>
            <a:ext cx="3985640" cy="1487973"/>
          </a:xfrm>
          <a:prstGeom prst="rect">
            <a:avLst/>
          </a:prstGeom>
        </p:spPr>
      </p:pic>
      <p:pic>
        <p:nvPicPr>
          <p:cNvPr id="14" name="Picture 13" descr="A city skyline with text overlay&#10;&#10;Description automatically generated">
            <a:extLst>
              <a:ext uri="{FF2B5EF4-FFF2-40B4-BE49-F238E27FC236}">
                <a16:creationId xmlns:a16="http://schemas.microsoft.com/office/drawing/2014/main" id="{30466A6A-799A-77CC-D43D-4AE7271E7F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9967" y="2247900"/>
            <a:ext cx="6453792" cy="5410200"/>
          </a:xfrm>
          <a:prstGeom prst="rect">
            <a:avLst/>
          </a:prstGeom>
        </p:spPr>
      </p:pic>
      <p:pic>
        <p:nvPicPr>
          <p:cNvPr id="16" name="Picture 15" descr="A blue and black text&#10;&#10;Description automatically generated">
            <a:extLst>
              <a:ext uri="{FF2B5EF4-FFF2-40B4-BE49-F238E27FC236}">
                <a16:creationId xmlns:a16="http://schemas.microsoft.com/office/drawing/2014/main" id="{7C084395-4A81-7964-5EF8-43B4E04D3D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84869" y="8496300"/>
            <a:ext cx="5523874" cy="171915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4064"/>
        </a:solidFill>
        <a:effectLst/>
      </p:bgPr>
    </p:bg>
    <p:spTree>
      <p:nvGrpSpPr>
        <p:cNvPr id="1" name=""/>
        <p:cNvGrpSpPr/>
        <p:nvPr/>
      </p:nvGrpSpPr>
      <p:grpSpPr>
        <a:xfrm>
          <a:off x="0" y="0"/>
          <a:ext cx="0" cy="0"/>
          <a:chOff x="0" y="0"/>
          <a:chExt cx="0" cy="0"/>
        </a:xfrm>
      </p:grpSpPr>
      <p:sp>
        <p:nvSpPr>
          <p:cNvPr id="7" name="Freeform 7"/>
          <p:cNvSpPr/>
          <p:nvPr/>
        </p:nvSpPr>
        <p:spPr>
          <a:xfrm>
            <a:off x="-49519" y="8929626"/>
            <a:ext cx="4926319" cy="252474"/>
          </a:xfrm>
          <a:custGeom>
            <a:avLst/>
            <a:gdLst/>
            <a:ahLst/>
            <a:cxnLst/>
            <a:rect l="l" t="t" r="r" b="b"/>
            <a:pathLst>
              <a:path w="4926319" h="252474">
                <a:moveTo>
                  <a:pt x="0" y="0"/>
                </a:moveTo>
                <a:lnTo>
                  <a:pt x="4926319" y="0"/>
                </a:lnTo>
                <a:lnTo>
                  <a:pt x="4926319" y="252474"/>
                </a:lnTo>
                <a:lnTo>
                  <a:pt x="0" y="2524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8" name="Picture 27" descr="A close up of hands holding a bunch of keys&#10;&#10;Description automatically generated">
            <a:extLst>
              <a:ext uri="{FF2B5EF4-FFF2-40B4-BE49-F238E27FC236}">
                <a16:creationId xmlns:a16="http://schemas.microsoft.com/office/drawing/2014/main" id="{AA2525E4-9058-4680-2D0A-00033FB12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00" y="527215"/>
            <a:ext cx="18288000" cy="4888107"/>
          </a:xfrm>
          <a:prstGeom prst="rect">
            <a:avLst/>
          </a:prstGeom>
        </p:spPr>
      </p:pic>
      <p:sp>
        <p:nvSpPr>
          <p:cNvPr id="12" name="TextBox 12"/>
          <p:cNvSpPr txBox="1"/>
          <p:nvPr/>
        </p:nvSpPr>
        <p:spPr>
          <a:xfrm>
            <a:off x="270829" y="1375323"/>
            <a:ext cx="17729025" cy="2261517"/>
          </a:xfrm>
          <a:prstGeom prst="rect">
            <a:avLst/>
          </a:prstGeom>
        </p:spPr>
        <p:txBody>
          <a:bodyPr lIns="0" tIns="0" rIns="0" bIns="0" rtlCol="0" anchor="t">
            <a:spAutoFit/>
          </a:bodyPr>
          <a:lstStyle/>
          <a:p>
            <a:pPr algn="ctr">
              <a:lnSpc>
                <a:spcPts val="7920"/>
              </a:lnSpc>
            </a:pPr>
            <a:endParaRPr lang="en-US" sz="7200" spc="100" dirty="0">
              <a:solidFill>
                <a:srgbClr val="FFFFFF"/>
              </a:solidFill>
              <a:latin typeface="Garet ExtraBold"/>
            </a:endParaRPr>
          </a:p>
          <a:p>
            <a:pPr algn="ctr">
              <a:lnSpc>
                <a:spcPts val="10080"/>
              </a:lnSpc>
            </a:pPr>
            <a:endParaRPr lang="en-US" sz="7200" spc="100" dirty="0">
              <a:solidFill>
                <a:srgbClr val="FFFFFF"/>
              </a:solidFill>
              <a:latin typeface="Garet ExtraBold"/>
            </a:endParaRPr>
          </a:p>
        </p:txBody>
      </p:sp>
      <p:grpSp>
        <p:nvGrpSpPr>
          <p:cNvPr id="13" name="Group 13"/>
          <p:cNvGrpSpPr/>
          <p:nvPr/>
        </p:nvGrpSpPr>
        <p:grpSpPr>
          <a:xfrm>
            <a:off x="-49519" y="8760927"/>
            <a:ext cx="18315119" cy="1640373"/>
            <a:chOff x="0" y="-38100"/>
            <a:chExt cx="6224740" cy="1039683"/>
          </a:xfrm>
        </p:grpSpPr>
        <p:sp>
          <p:nvSpPr>
            <p:cNvPr id="14" name="Freeform 14"/>
            <p:cNvSpPr/>
            <p:nvPr/>
          </p:nvSpPr>
          <p:spPr>
            <a:xfrm>
              <a:off x="0" y="0"/>
              <a:ext cx="6224740" cy="1001583"/>
            </a:xfrm>
            <a:custGeom>
              <a:avLst/>
              <a:gdLst/>
              <a:ahLst/>
              <a:cxnLst/>
              <a:rect l="l" t="t" r="r" b="b"/>
              <a:pathLst>
                <a:path w="6224740" h="1001583">
                  <a:moveTo>
                    <a:pt x="16706" y="0"/>
                  </a:moveTo>
                  <a:lnTo>
                    <a:pt x="6208034" y="0"/>
                  </a:lnTo>
                  <a:cubicBezTo>
                    <a:pt x="6212465" y="0"/>
                    <a:pt x="6216714" y="1760"/>
                    <a:pt x="6219847" y="4893"/>
                  </a:cubicBezTo>
                  <a:cubicBezTo>
                    <a:pt x="6222980" y="8026"/>
                    <a:pt x="6224740" y="12275"/>
                    <a:pt x="6224740" y="16706"/>
                  </a:cubicBezTo>
                  <a:lnTo>
                    <a:pt x="6224740" y="984877"/>
                  </a:lnTo>
                  <a:cubicBezTo>
                    <a:pt x="6224740" y="989308"/>
                    <a:pt x="6222980" y="993557"/>
                    <a:pt x="6219847" y="996690"/>
                  </a:cubicBezTo>
                  <a:cubicBezTo>
                    <a:pt x="6216714" y="999823"/>
                    <a:pt x="6212465" y="1001583"/>
                    <a:pt x="6208034" y="1001583"/>
                  </a:cubicBezTo>
                  <a:lnTo>
                    <a:pt x="16706" y="1001583"/>
                  </a:lnTo>
                  <a:cubicBezTo>
                    <a:pt x="7480" y="1001583"/>
                    <a:pt x="0" y="994104"/>
                    <a:pt x="0" y="984877"/>
                  </a:cubicBezTo>
                  <a:lnTo>
                    <a:pt x="0" y="16706"/>
                  </a:lnTo>
                  <a:cubicBezTo>
                    <a:pt x="0" y="7480"/>
                    <a:pt x="7480" y="0"/>
                    <a:pt x="16706" y="0"/>
                  </a:cubicBezTo>
                  <a:close/>
                </a:path>
              </a:pathLst>
            </a:custGeom>
            <a:solidFill>
              <a:srgbClr val="FFFFFF"/>
            </a:solidFill>
          </p:spPr>
          <p:txBody>
            <a:bodyPr/>
            <a:lstStyle/>
            <a:p>
              <a:endParaRPr lang="en-US"/>
            </a:p>
          </p:txBody>
        </p:sp>
        <p:sp>
          <p:nvSpPr>
            <p:cNvPr id="15" name="TextBox 15"/>
            <p:cNvSpPr txBox="1"/>
            <p:nvPr/>
          </p:nvSpPr>
          <p:spPr>
            <a:xfrm>
              <a:off x="0" y="-38100"/>
              <a:ext cx="6224740" cy="1039683"/>
            </a:xfrm>
            <a:prstGeom prst="rect">
              <a:avLst/>
            </a:prstGeom>
          </p:spPr>
          <p:txBody>
            <a:bodyPr lIns="50800" tIns="50800" rIns="50800" bIns="50800" rtlCol="0" anchor="ctr"/>
            <a:lstStyle/>
            <a:p>
              <a:pPr algn="ctr">
                <a:lnSpc>
                  <a:spcPts val="2100"/>
                </a:lnSpc>
              </a:pPr>
              <a:endParaRPr/>
            </a:p>
          </p:txBody>
        </p:sp>
      </p:grpSp>
      <p:sp>
        <p:nvSpPr>
          <p:cNvPr id="18" name="TextBox 18"/>
          <p:cNvSpPr txBox="1"/>
          <p:nvPr/>
        </p:nvSpPr>
        <p:spPr>
          <a:xfrm>
            <a:off x="288146" y="6047885"/>
            <a:ext cx="4991696" cy="2677015"/>
          </a:xfrm>
          <a:prstGeom prst="rect">
            <a:avLst/>
          </a:prstGeom>
        </p:spPr>
        <p:txBody>
          <a:bodyPr lIns="0" tIns="0" rIns="0" bIns="0" rtlCol="0" anchor="t">
            <a:spAutoFit/>
          </a:bodyPr>
          <a:lstStyle/>
          <a:p>
            <a:pPr>
              <a:lnSpc>
                <a:spcPts val="3499"/>
              </a:lnSpc>
              <a:spcBef>
                <a:spcPct val="0"/>
              </a:spcBef>
            </a:pPr>
            <a:r>
              <a:rPr lang="en-US" sz="2499" dirty="0">
                <a:solidFill>
                  <a:schemeClr val="bg1"/>
                </a:solidFill>
                <a:latin typeface="Nunito 1 Bold"/>
              </a:rPr>
              <a:t>Presented by:</a:t>
            </a:r>
          </a:p>
          <a:p>
            <a:pPr>
              <a:lnSpc>
                <a:spcPts val="3499"/>
              </a:lnSpc>
              <a:spcBef>
                <a:spcPct val="0"/>
              </a:spcBef>
            </a:pPr>
            <a:r>
              <a:rPr lang="en-US" sz="2499" dirty="0">
                <a:solidFill>
                  <a:schemeClr val="bg1"/>
                </a:solidFill>
                <a:latin typeface="Nunito 1 Bold"/>
              </a:rPr>
              <a:t>Steve Lucas</a:t>
            </a:r>
          </a:p>
          <a:p>
            <a:pPr>
              <a:lnSpc>
                <a:spcPts val="3499"/>
              </a:lnSpc>
              <a:spcBef>
                <a:spcPct val="0"/>
              </a:spcBef>
            </a:pPr>
            <a:r>
              <a:rPr lang="en-US" sz="2499" dirty="0">
                <a:solidFill>
                  <a:schemeClr val="bg1"/>
                </a:solidFill>
                <a:latin typeface="Nunito 1 Bold"/>
              </a:rPr>
              <a:t>The </a:t>
            </a:r>
            <a:r>
              <a:rPr lang="en-US" sz="2800" dirty="0">
                <a:solidFill>
                  <a:schemeClr val="bg1"/>
                </a:solidFill>
                <a:latin typeface="Nunito 1 Bold"/>
              </a:rPr>
              <a:t>Storage</a:t>
            </a:r>
            <a:r>
              <a:rPr lang="en-US" sz="2499" dirty="0">
                <a:solidFill>
                  <a:schemeClr val="bg1"/>
                </a:solidFill>
                <a:latin typeface="Nunito 1 Bold"/>
              </a:rPr>
              <a:t> Group®</a:t>
            </a:r>
          </a:p>
          <a:p>
            <a:pPr>
              <a:lnSpc>
                <a:spcPts val="3499"/>
              </a:lnSpc>
              <a:spcBef>
                <a:spcPct val="0"/>
              </a:spcBef>
            </a:pPr>
            <a:r>
              <a:rPr lang="en-US" sz="2499" dirty="0">
                <a:solidFill>
                  <a:schemeClr val="bg1"/>
                </a:solidFill>
                <a:latin typeface="Nunito 1 Bold"/>
              </a:rPr>
              <a:t>CEO &amp; Managing Partner</a:t>
            </a:r>
          </a:p>
          <a:p>
            <a:pPr>
              <a:lnSpc>
                <a:spcPts val="3499"/>
              </a:lnSpc>
              <a:spcBef>
                <a:spcPct val="0"/>
              </a:spcBef>
            </a:pPr>
            <a:r>
              <a:rPr lang="en-US" sz="2499" dirty="0">
                <a:solidFill>
                  <a:schemeClr val="bg1"/>
                </a:solidFill>
                <a:latin typeface="Nunito 1 Bold"/>
              </a:rPr>
              <a:t>slucas@storagegroupinc.com</a:t>
            </a:r>
          </a:p>
          <a:p>
            <a:pPr>
              <a:lnSpc>
                <a:spcPts val="3499"/>
              </a:lnSpc>
              <a:spcBef>
                <a:spcPct val="0"/>
              </a:spcBef>
            </a:pPr>
            <a:r>
              <a:rPr lang="en-US" sz="2499" dirty="0">
                <a:solidFill>
                  <a:schemeClr val="bg1"/>
                </a:solidFill>
                <a:latin typeface="Nunito 1 Bold"/>
              </a:rPr>
              <a:t>(407) 565-6625</a:t>
            </a:r>
          </a:p>
        </p:txBody>
      </p:sp>
      <p:pic>
        <p:nvPicPr>
          <p:cNvPr id="22" name="Picture 21" descr="A close-up of a logo&#10;&#10;Description automatically generated">
            <a:extLst>
              <a:ext uri="{FF2B5EF4-FFF2-40B4-BE49-F238E27FC236}">
                <a16:creationId xmlns:a16="http://schemas.microsoft.com/office/drawing/2014/main" id="{BE152F67-46DE-3FE7-EC6A-1362AFA6A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146" y="8953500"/>
            <a:ext cx="3985640" cy="1487973"/>
          </a:xfrm>
          <a:prstGeom prst="rect">
            <a:avLst/>
          </a:prstGeom>
        </p:spPr>
      </p:pic>
      <p:pic>
        <p:nvPicPr>
          <p:cNvPr id="26" name="Picture 25" descr="A blue and black text&#10;&#10;Description automatically generated">
            <a:extLst>
              <a:ext uri="{FF2B5EF4-FFF2-40B4-BE49-F238E27FC236}">
                <a16:creationId xmlns:a16="http://schemas.microsoft.com/office/drawing/2014/main" id="{5DE0BC0B-BEA8-96F7-2E95-79EBC05C16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30388" y="8899646"/>
            <a:ext cx="5257612" cy="1447800"/>
          </a:xfrm>
          <a:prstGeom prst="rect">
            <a:avLst/>
          </a:prstGeom>
        </p:spPr>
      </p:pic>
      <p:grpSp>
        <p:nvGrpSpPr>
          <p:cNvPr id="9" name="Group 9"/>
          <p:cNvGrpSpPr/>
          <p:nvPr/>
        </p:nvGrpSpPr>
        <p:grpSpPr>
          <a:xfrm>
            <a:off x="2057400" y="2278207"/>
            <a:ext cx="15462758" cy="2111098"/>
            <a:chOff x="0" y="-73394"/>
            <a:chExt cx="4157154" cy="999083"/>
          </a:xfrm>
        </p:grpSpPr>
        <p:sp>
          <p:nvSpPr>
            <p:cNvPr id="10" name="Freeform 10"/>
            <p:cNvSpPr/>
            <p:nvPr/>
          </p:nvSpPr>
          <p:spPr>
            <a:xfrm>
              <a:off x="28253" y="-73394"/>
              <a:ext cx="3843663" cy="911923"/>
            </a:xfrm>
            <a:custGeom>
              <a:avLst/>
              <a:gdLst/>
              <a:ahLst/>
              <a:cxnLst/>
              <a:rect l="l" t="t" r="r" b="b"/>
              <a:pathLst>
                <a:path w="4157154" h="925689">
                  <a:moveTo>
                    <a:pt x="0" y="0"/>
                  </a:moveTo>
                  <a:lnTo>
                    <a:pt x="4157154" y="0"/>
                  </a:lnTo>
                  <a:lnTo>
                    <a:pt x="4157154" y="925689"/>
                  </a:lnTo>
                  <a:lnTo>
                    <a:pt x="0" y="925689"/>
                  </a:lnTo>
                  <a:close/>
                </a:path>
              </a:pathLst>
            </a:custGeom>
            <a:solidFill>
              <a:srgbClr val="2B3654">
                <a:alpha val="85000"/>
              </a:srgbClr>
            </a:solidFill>
          </p:spPr>
          <p:txBody>
            <a:bodyPr/>
            <a:lstStyle/>
            <a:p>
              <a:endParaRPr lang="en-US" dirty="0"/>
            </a:p>
          </p:txBody>
        </p:sp>
        <p:sp>
          <p:nvSpPr>
            <p:cNvPr id="11" name="TextBox 11"/>
            <p:cNvSpPr txBox="1"/>
            <p:nvPr/>
          </p:nvSpPr>
          <p:spPr>
            <a:xfrm>
              <a:off x="0" y="-38100"/>
              <a:ext cx="4157154" cy="963789"/>
            </a:xfrm>
            <a:prstGeom prst="rect">
              <a:avLst/>
            </a:prstGeom>
          </p:spPr>
          <p:txBody>
            <a:bodyPr lIns="50800" tIns="50800" rIns="50800" bIns="50800" rtlCol="0" anchor="ctr"/>
            <a:lstStyle/>
            <a:p>
              <a:pPr algn="ctr">
                <a:lnSpc>
                  <a:spcPts val="2100"/>
                </a:lnSpc>
              </a:pPr>
              <a:endParaRPr/>
            </a:p>
          </p:txBody>
        </p:sp>
      </p:grpSp>
      <p:sp>
        <p:nvSpPr>
          <p:cNvPr id="21" name="TextBox 20">
            <a:extLst>
              <a:ext uri="{FF2B5EF4-FFF2-40B4-BE49-F238E27FC236}">
                <a16:creationId xmlns:a16="http://schemas.microsoft.com/office/drawing/2014/main" id="{7AFA68BB-D653-995A-C9EB-7A21471D2ED4}"/>
              </a:ext>
            </a:extLst>
          </p:cNvPr>
          <p:cNvSpPr txBox="1"/>
          <p:nvPr/>
        </p:nvSpPr>
        <p:spPr>
          <a:xfrm>
            <a:off x="2057400" y="1673231"/>
            <a:ext cx="14249400" cy="2277547"/>
          </a:xfrm>
          <a:prstGeom prst="rect">
            <a:avLst/>
          </a:prstGeom>
          <a:noFill/>
        </p:spPr>
        <p:txBody>
          <a:bodyPr wrap="square" rtlCol="0">
            <a:spAutoFit/>
          </a:bodyPr>
          <a:lstStyle/>
          <a:p>
            <a:pPr algn="ctr"/>
            <a:endParaRPr lang="en-US" sz="5400" dirty="0">
              <a:solidFill>
                <a:schemeClr val="bg1"/>
              </a:solidFill>
              <a:latin typeface="Eras Bold ITC" panose="020B0907030504020204" pitchFamily="34" charset="0"/>
              <a:ea typeface="ADLaM Display" panose="020F0502020204030204" pitchFamily="2" charset="0"/>
              <a:cs typeface="ADLaM Display" panose="020F0502020204030204" pitchFamily="2" charset="0"/>
            </a:endParaRPr>
          </a:p>
          <a:p>
            <a:pPr algn="ctr"/>
            <a:r>
              <a:rPr lang="en-US" sz="8800" dirty="0">
                <a:solidFill>
                  <a:schemeClr val="bg1"/>
                </a:solidFill>
                <a:latin typeface="Eras Bold ITC" panose="020B0907030504020204" pitchFamily="34" charset="0"/>
                <a:ea typeface="ADLaM Display" panose="020F0502020204030204" pitchFamily="2" charset="0"/>
                <a:cs typeface="ADLaM Display" panose="020F0502020204030204" pitchFamily="2" charset="0"/>
              </a:rPr>
              <a:t>THANK YOU!</a:t>
            </a:r>
          </a:p>
        </p:txBody>
      </p:sp>
      <p:grpSp>
        <p:nvGrpSpPr>
          <p:cNvPr id="5" name="Group 5"/>
          <p:cNvGrpSpPr/>
          <p:nvPr/>
        </p:nvGrpSpPr>
        <p:grpSpPr>
          <a:xfrm>
            <a:off x="3746971" y="5143500"/>
            <a:ext cx="9740429" cy="792307"/>
            <a:chOff x="0" y="0"/>
            <a:chExt cx="3553335" cy="289036"/>
          </a:xfrm>
        </p:grpSpPr>
        <p:sp>
          <p:nvSpPr>
            <p:cNvPr id="6" name="Freeform 6"/>
            <p:cNvSpPr/>
            <p:nvPr/>
          </p:nvSpPr>
          <p:spPr>
            <a:xfrm>
              <a:off x="0" y="0"/>
              <a:ext cx="3553335" cy="289036"/>
            </a:xfrm>
            <a:custGeom>
              <a:avLst/>
              <a:gdLst/>
              <a:ahLst/>
              <a:cxnLst/>
              <a:rect l="l" t="t" r="r" b="b"/>
              <a:pathLst>
                <a:path w="3553335" h="289036">
                  <a:moveTo>
                    <a:pt x="0" y="0"/>
                  </a:moveTo>
                  <a:lnTo>
                    <a:pt x="3553335" y="0"/>
                  </a:lnTo>
                  <a:lnTo>
                    <a:pt x="3553335" y="289036"/>
                  </a:lnTo>
                  <a:lnTo>
                    <a:pt x="0" y="289036"/>
                  </a:lnTo>
                  <a:close/>
                </a:path>
              </a:pathLst>
            </a:custGeom>
            <a:solidFill>
              <a:srgbClr val="F26524"/>
            </a:solidFill>
          </p:spPr>
          <p:txBody>
            <a:bodyPr/>
            <a:lstStyle/>
            <a:p>
              <a:endParaRPr lang="en-US"/>
            </a:p>
          </p:txBody>
        </p:sp>
      </p:grpSp>
      <p:grpSp>
        <p:nvGrpSpPr>
          <p:cNvPr id="3" name="Group 3"/>
          <p:cNvGrpSpPr/>
          <p:nvPr/>
        </p:nvGrpSpPr>
        <p:grpSpPr>
          <a:xfrm>
            <a:off x="1020041" y="626802"/>
            <a:ext cx="16230600" cy="3916623"/>
            <a:chOff x="0" y="0"/>
            <a:chExt cx="19644880" cy="4740526"/>
          </a:xfrm>
        </p:grpSpPr>
        <p:sp>
          <p:nvSpPr>
            <p:cNvPr id="4" name="Freeform 4"/>
            <p:cNvSpPr/>
            <p:nvPr/>
          </p:nvSpPr>
          <p:spPr>
            <a:xfrm>
              <a:off x="0" y="0"/>
              <a:ext cx="19644880" cy="4740527"/>
            </a:xfrm>
            <a:custGeom>
              <a:avLst/>
              <a:gdLst/>
              <a:ahLst/>
              <a:cxnLst/>
              <a:rect l="l" t="t" r="r" b="b"/>
              <a:pathLst>
                <a:path w="19644880" h="4740527">
                  <a:moveTo>
                    <a:pt x="19644880" y="279400"/>
                  </a:moveTo>
                  <a:lnTo>
                    <a:pt x="19644880" y="0"/>
                  </a:lnTo>
                  <a:lnTo>
                    <a:pt x="0" y="0"/>
                  </a:lnTo>
                  <a:lnTo>
                    <a:pt x="0" y="4740527"/>
                  </a:lnTo>
                  <a:lnTo>
                    <a:pt x="19644880" y="4740527"/>
                  </a:lnTo>
                  <a:lnTo>
                    <a:pt x="19644880" y="279400"/>
                  </a:lnTo>
                  <a:close/>
                  <a:moveTo>
                    <a:pt x="19566141" y="279400"/>
                  </a:moveTo>
                  <a:lnTo>
                    <a:pt x="19566141" y="4661786"/>
                  </a:lnTo>
                  <a:lnTo>
                    <a:pt x="78740" y="4661786"/>
                  </a:lnTo>
                  <a:lnTo>
                    <a:pt x="78740" y="78740"/>
                  </a:lnTo>
                  <a:lnTo>
                    <a:pt x="19566141" y="78740"/>
                  </a:lnTo>
                  <a:lnTo>
                    <a:pt x="19566141" y="279400"/>
                  </a:lnTo>
                  <a:close/>
                </a:path>
              </a:pathLst>
            </a:custGeom>
            <a:solidFill>
              <a:srgbClr val="F26524"/>
            </a:solidFill>
          </p:spPr>
          <p:txBody>
            <a:bodyPr/>
            <a:lstStyle/>
            <a:p>
              <a:endParaRPr lang="en-US"/>
            </a:p>
          </p:txBody>
        </p:sp>
      </p:grpSp>
      <p:pic>
        <p:nvPicPr>
          <p:cNvPr id="8" name="Picture 7" descr="A person with white hair and beard&#10;&#10;Description automatically generated">
            <a:extLst>
              <a:ext uri="{FF2B5EF4-FFF2-40B4-BE49-F238E27FC236}">
                <a16:creationId xmlns:a16="http://schemas.microsoft.com/office/drawing/2014/main" id="{8A1F1804-E2EC-893C-2EC7-EE1D0E5C7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68400" y="5854700"/>
            <a:ext cx="4419600" cy="2946400"/>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3373C09B-213C-70B1-3C88-7382E9E41B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2899" y="6102230"/>
            <a:ext cx="1981221" cy="2568323"/>
          </a:xfrm>
          <a:prstGeom prst="rect">
            <a:avLst/>
          </a:prstGeom>
        </p:spPr>
      </p:pic>
    </p:spTree>
    <p:extLst>
      <p:ext uri="{BB962C8B-B14F-4D97-AF65-F5344CB8AC3E}">
        <p14:creationId xmlns:p14="http://schemas.microsoft.com/office/powerpoint/2010/main" val="36277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87037" y="0"/>
            <a:ext cx="6900963" cy="8164586"/>
            <a:chOff x="0" y="0"/>
            <a:chExt cx="3891375" cy="5082470"/>
          </a:xfrm>
        </p:grpSpPr>
        <p:sp>
          <p:nvSpPr>
            <p:cNvPr id="3" name="Freeform 3"/>
            <p:cNvSpPr/>
            <p:nvPr/>
          </p:nvSpPr>
          <p:spPr>
            <a:xfrm>
              <a:off x="0" y="0"/>
              <a:ext cx="3891375" cy="5082470"/>
            </a:xfrm>
            <a:custGeom>
              <a:avLst/>
              <a:gdLst/>
              <a:ahLst/>
              <a:cxnLst/>
              <a:rect l="l" t="t" r="r" b="b"/>
              <a:pathLst>
                <a:path w="3891375" h="5082470">
                  <a:moveTo>
                    <a:pt x="0" y="0"/>
                  </a:moveTo>
                  <a:lnTo>
                    <a:pt x="3891375" y="0"/>
                  </a:lnTo>
                  <a:lnTo>
                    <a:pt x="3891375" y="5082470"/>
                  </a:lnTo>
                  <a:lnTo>
                    <a:pt x="0" y="5082470"/>
                  </a:lnTo>
                  <a:close/>
                </a:path>
              </a:pathLst>
            </a:custGeom>
            <a:solidFill>
              <a:srgbClr val="2D4064"/>
            </a:solidFill>
          </p:spPr>
          <p:txBody>
            <a:bodyPr/>
            <a:lstStyle/>
            <a:p>
              <a:endParaRPr lang="en-US"/>
            </a:p>
          </p:txBody>
        </p:sp>
      </p:grpSp>
      <p:sp>
        <p:nvSpPr>
          <p:cNvPr id="4" name="TextBox 4"/>
          <p:cNvSpPr txBox="1"/>
          <p:nvPr/>
        </p:nvSpPr>
        <p:spPr>
          <a:xfrm>
            <a:off x="1028700" y="885825"/>
            <a:ext cx="11566835" cy="1170305"/>
          </a:xfrm>
          <a:prstGeom prst="rect">
            <a:avLst/>
          </a:prstGeom>
        </p:spPr>
        <p:txBody>
          <a:bodyPr lIns="0" tIns="0" rIns="0" bIns="0" rtlCol="0" anchor="t">
            <a:spAutoFit/>
          </a:bodyPr>
          <a:lstStyle/>
          <a:p>
            <a:pPr>
              <a:lnSpc>
                <a:spcPts val="9520"/>
              </a:lnSpc>
            </a:pPr>
            <a:r>
              <a:rPr lang="en-US" sz="6800" spc="95">
                <a:solidFill>
                  <a:srgbClr val="2D4064"/>
                </a:solidFill>
                <a:latin typeface="Garet Bold"/>
              </a:rPr>
              <a:t>WEBSITES</a:t>
            </a:r>
          </a:p>
        </p:txBody>
      </p:sp>
      <p:sp>
        <p:nvSpPr>
          <p:cNvPr id="5" name="TextBox 5"/>
          <p:cNvSpPr txBox="1"/>
          <p:nvPr/>
        </p:nvSpPr>
        <p:spPr>
          <a:xfrm>
            <a:off x="1276560" y="2414935"/>
            <a:ext cx="10031584" cy="5749651"/>
          </a:xfrm>
          <a:prstGeom prst="rect">
            <a:avLst/>
          </a:prstGeom>
        </p:spPr>
        <p:txBody>
          <a:bodyPr lIns="0" tIns="0" rIns="0" bIns="0" rtlCol="0" anchor="t">
            <a:spAutoFit/>
          </a:bodyPr>
          <a:lstStyle/>
          <a:p>
            <a:pPr marL="690881" lvl="1" indent="-345440">
              <a:lnSpc>
                <a:spcPts val="4480"/>
              </a:lnSpc>
              <a:buFont typeface="Arial"/>
              <a:buChar char="•"/>
            </a:pPr>
            <a:r>
              <a:rPr lang="en-US" sz="3200" spc="44" dirty="0">
                <a:solidFill>
                  <a:srgbClr val="2D4064"/>
                </a:solidFill>
                <a:latin typeface="Nunito 2"/>
              </a:rPr>
              <a:t>Potential tenants do their self storage facility research online before making decisions</a:t>
            </a:r>
          </a:p>
          <a:p>
            <a:pPr marL="690881" lvl="1" indent="-345440">
              <a:lnSpc>
                <a:spcPts val="4480"/>
              </a:lnSpc>
              <a:buFont typeface="Arial"/>
              <a:buChar char="•"/>
            </a:pPr>
            <a:r>
              <a:rPr lang="en-US" sz="3200" spc="44" dirty="0">
                <a:solidFill>
                  <a:srgbClr val="2D4064"/>
                </a:solidFill>
                <a:latin typeface="Nunito 2"/>
              </a:rPr>
              <a:t>Make sure your website is both search engine  friendly and user-friendly </a:t>
            </a:r>
          </a:p>
          <a:p>
            <a:pPr marL="690881" lvl="1" indent="-345440">
              <a:lnSpc>
                <a:spcPts val="4480"/>
              </a:lnSpc>
              <a:buFont typeface="Arial"/>
              <a:buChar char="•"/>
            </a:pPr>
            <a:r>
              <a:rPr lang="en-US" sz="3200" spc="44" dirty="0">
                <a:solidFill>
                  <a:srgbClr val="2D4064"/>
                </a:solidFill>
                <a:latin typeface="Nunito 2"/>
              </a:rPr>
              <a:t>Make sure your website promotes security, both on-site and online </a:t>
            </a:r>
          </a:p>
          <a:p>
            <a:pPr marL="690881" lvl="1" indent="-345440">
              <a:lnSpc>
                <a:spcPts val="4480"/>
              </a:lnSpc>
              <a:buFont typeface="Arial"/>
              <a:buChar char="•"/>
            </a:pPr>
            <a:r>
              <a:rPr lang="en-US" sz="3200" spc="44" dirty="0">
                <a:solidFill>
                  <a:srgbClr val="2D4064"/>
                </a:solidFill>
                <a:latin typeface="Nunito 2"/>
              </a:rPr>
              <a:t>Potential tenants expect to be able to secure storage online with an Amazon-like experience</a:t>
            </a:r>
          </a:p>
          <a:p>
            <a:pPr marL="690881" lvl="1" indent="-345440">
              <a:lnSpc>
                <a:spcPts val="4480"/>
              </a:lnSpc>
              <a:buFont typeface="Arial"/>
              <a:buChar char="•"/>
            </a:pPr>
            <a:r>
              <a:rPr lang="en-US" sz="3200" spc="44" dirty="0">
                <a:solidFill>
                  <a:srgbClr val="2D4064"/>
                </a:solidFill>
                <a:latin typeface="Nunito 2"/>
              </a:rPr>
              <a:t>Offer progressive website and apps for optimal user experience</a:t>
            </a:r>
          </a:p>
        </p:txBody>
      </p:sp>
      <p:sp>
        <p:nvSpPr>
          <p:cNvPr id="6" name="Freeform 6"/>
          <p:cNvSpPr/>
          <p:nvPr/>
        </p:nvSpPr>
        <p:spPr>
          <a:xfrm>
            <a:off x="12414794" y="616184"/>
            <a:ext cx="5933485" cy="6800555"/>
          </a:xfrm>
          <a:custGeom>
            <a:avLst/>
            <a:gdLst/>
            <a:ahLst/>
            <a:cxnLst/>
            <a:rect l="l" t="t" r="r" b="b"/>
            <a:pathLst>
              <a:path w="5933485" h="6800555">
                <a:moveTo>
                  <a:pt x="0" y="0"/>
                </a:moveTo>
                <a:lnTo>
                  <a:pt x="5933484" y="0"/>
                </a:lnTo>
                <a:lnTo>
                  <a:pt x="5933484" y="6800555"/>
                </a:lnTo>
                <a:lnTo>
                  <a:pt x="0" y="68005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2810507" y="3740889"/>
            <a:ext cx="4001436" cy="2785746"/>
          </a:xfrm>
          <a:prstGeom prst="rect">
            <a:avLst/>
          </a:prstGeom>
        </p:spPr>
        <p:txBody>
          <a:bodyPr lIns="0" tIns="0" rIns="0" bIns="0" rtlCol="0" anchor="t">
            <a:spAutoFit/>
          </a:bodyPr>
          <a:lstStyle/>
          <a:p>
            <a:pPr algn="ctr">
              <a:lnSpc>
                <a:spcPts val="4479"/>
              </a:lnSpc>
              <a:spcBef>
                <a:spcPct val="0"/>
              </a:spcBef>
            </a:pPr>
            <a:r>
              <a:rPr lang="en-US" sz="3199" spc="44">
                <a:solidFill>
                  <a:srgbClr val="FFFFFF"/>
                </a:solidFill>
                <a:latin typeface="Nunito 1"/>
              </a:rPr>
              <a:t>Almost 90% of users would go to a  </a:t>
            </a:r>
          </a:p>
          <a:p>
            <a:pPr algn="ctr">
              <a:lnSpc>
                <a:spcPts val="4479"/>
              </a:lnSpc>
              <a:spcBef>
                <a:spcPct val="0"/>
              </a:spcBef>
            </a:pPr>
            <a:r>
              <a:rPr lang="en-US" sz="3199" spc="44">
                <a:solidFill>
                  <a:srgbClr val="FFFFFF"/>
                </a:solidFill>
                <a:latin typeface="Nunito 1"/>
              </a:rPr>
              <a:t>competitor after a bad website experience</a:t>
            </a:r>
          </a:p>
        </p:txBody>
      </p:sp>
      <p:grpSp>
        <p:nvGrpSpPr>
          <p:cNvPr id="10" name="Group 10"/>
          <p:cNvGrpSpPr/>
          <p:nvPr/>
        </p:nvGrpSpPr>
        <p:grpSpPr>
          <a:xfrm>
            <a:off x="1075106" y="2414935"/>
            <a:ext cx="162007" cy="2034541"/>
            <a:chOff x="0" y="0"/>
            <a:chExt cx="152400" cy="1913890"/>
          </a:xfrm>
        </p:grpSpPr>
        <p:sp>
          <p:nvSpPr>
            <p:cNvPr id="11" name="Freeform 11"/>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pic>
        <p:nvPicPr>
          <p:cNvPr id="12" name="Picture 11" descr="A close-up of a logo&#10;&#10;Description automatically generated">
            <a:extLst>
              <a:ext uri="{FF2B5EF4-FFF2-40B4-BE49-F238E27FC236}">
                <a16:creationId xmlns:a16="http://schemas.microsoft.com/office/drawing/2014/main" id="{3447687B-EB08-F321-25AE-F175F1A7F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81" y="8760927"/>
            <a:ext cx="3985640" cy="1487973"/>
          </a:xfrm>
          <a:prstGeom prst="rect">
            <a:avLst/>
          </a:prstGeom>
        </p:spPr>
      </p:pic>
      <p:pic>
        <p:nvPicPr>
          <p:cNvPr id="13" name="Picture 12" descr="A blue and black text&#10;&#10;Description automatically generated">
            <a:extLst>
              <a:ext uri="{FF2B5EF4-FFF2-40B4-BE49-F238E27FC236}">
                <a16:creationId xmlns:a16="http://schemas.microsoft.com/office/drawing/2014/main" id="{807ED9CC-B7C5-227C-D09C-A493568EF7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25400" y="8524126"/>
            <a:ext cx="5523874" cy="171915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62228" y="2223714"/>
            <a:ext cx="6525772" cy="6264843"/>
          </a:xfrm>
          <a:custGeom>
            <a:avLst/>
            <a:gdLst/>
            <a:ahLst/>
            <a:cxnLst/>
            <a:rect l="l" t="t" r="r" b="b"/>
            <a:pathLst>
              <a:path w="6872082" h="6264843">
                <a:moveTo>
                  <a:pt x="0" y="0"/>
                </a:moveTo>
                <a:lnTo>
                  <a:pt x="6872082" y="0"/>
                </a:lnTo>
                <a:lnTo>
                  <a:pt x="6872082" y="6264843"/>
                </a:lnTo>
                <a:lnTo>
                  <a:pt x="0" y="6264843"/>
                </a:lnTo>
                <a:lnTo>
                  <a:pt x="0" y="0"/>
                </a:lnTo>
                <a:close/>
              </a:path>
            </a:pathLst>
          </a:custGeom>
          <a:blipFill>
            <a:blip r:embed="rId3"/>
            <a:stretch>
              <a:fillRect l="-22135" t="-23335" r="-227002" b="-40866"/>
            </a:stretch>
          </a:blipFill>
        </p:spPr>
        <p:txBody>
          <a:bodyPr/>
          <a:lstStyle/>
          <a:p>
            <a:endParaRPr lang="en-US"/>
          </a:p>
        </p:txBody>
      </p:sp>
      <p:sp>
        <p:nvSpPr>
          <p:cNvPr id="3" name="Freeform 3"/>
          <p:cNvSpPr/>
          <p:nvPr/>
        </p:nvSpPr>
        <p:spPr>
          <a:xfrm>
            <a:off x="11276703" y="2223715"/>
            <a:ext cx="485525" cy="6264843"/>
          </a:xfrm>
          <a:custGeom>
            <a:avLst/>
            <a:gdLst/>
            <a:ahLst/>
            <a:cxnLst/>
            <a:rect l="l" t="t" r="r" b="b"/>
            <a:pathLst>
              <a:path w="485525" h="6264843">
                <a:moveTo>
                  <a:pt x="0" y="0"/>
                </a:moveTo>
                <a:lnTo>
                  <a:pt x="485525" y="0"/>
                </a:lnTo>
                <a:lnTo>
                  <a:pt x="485525" y="6264843"/>
                </a:lnTo>
                <a:lnTo>
                  <a:pt x="0" y="6264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796660" y="729433"/>
            <a:ext cx="15601925" cy="960882"/>
          </a:xfrm>
          <a:prstGeom prst="rect">
            <a:avLst/>
          </a:prstGeom>
        </p:spPr>
        <p:txBody>
          <a:bodyPr lIns="0" tIns="0" rIns="0" bIns="0" rtlCol="0" anchor="t">
            <a:spAutoFit/>
          </a:bodyPr>
          <a:lstStyle/>
          <a:p>
            <a:pPr>
              <a:lnSpc>
                <a:spcPts val="7344"/>
              </a:lnSpc>
            </a:pPr>
            <a:r>
              <a:rPr lang="en-US" sz="6800" spc="95" dirty="0">
                <a:solidFill>
                  <a:srgbClr val="2D4064"/>
                </a:solidFill>
                <a:latin typeface="Garet Bold"/>
              </a:rPr>
              <a:t>STRONG DIGITAL PRESENCE </a:t>
            </a:r>
          </a:p>
        </p:txBody>
      </p:sp>
      <p:sp>
        <p:nvSpPr>
          <p:cNvPr id="5" name="TextBox 5"/>
          <p:cNvSpPr txBox="1"/>
          <p:nvPr/>
        </p:nvSpPr>
        <p:spPr>
          <a:xfrm>
            <a:off x="1472243" y="2279015"/>
            <a:ext cx="9195757" cy="5749651"/>
          </a:xfrm>
          <a:prstGeom prst="rect">
            <a:avLst/>
          </a:prstGeom>
        </p:spPr>
        <p:txBody>
          <a:bodyPr wrap="square" lIns="0" tIns="0" rIns="0" bIns="0" rtlCol="0" anchor="t">
            <a:spAutoFit/>
          </a:bodyPr>
          <a:lstStyle/>
          <a:p>
            <a:pPr>
              <a:lnSpc>
                <a:spcPts val="4480"/>
              </a:lnSpc>
            </a:pPr>
            <a:r>
              <a:rPr lang="en-US" sz="3200" spc="44" dirty="0">
                <a:solidFill>
                  <a:srgbClr val="2D4064"/>
                </a:solidFill>
                <a:latin typeface="Nunito 1 Bold"/>
              </a:rPr>
              <a:t>Digital Marketing: </a:t>
            </a:r>
          </a:p>
          <a:p>
            <a:pPr>
              <a:lnSpc>
                <a:spcPts val="4480"/>
              </a:lnSpc>
            </a:pPr>
            <a:endParaRPr lang="en-US" sz="3200" spc="44" dirty="0">
              <a:solidFill>
                <a:srgbClr val="2D4064"/>
              </a:solidFill>
              <a:latin typeface="Nunito 1 Bold"/>
            </a:endParaRPr>
          </a:p>
          <a:p>
            <a:pPr marL="690881" lvl="1" indent="-345440">
              <a:lnSpc>
                <a:spcPts val="4480"/>
              </a:lnSpc>
              <a:buFont typeface="Arial"/>
              <a:buChar char="•"/>
            </a:pPr>
            <a:r>
              <a:rPr lang="en-US" sz="3200" spc="44" dirty="0">
                <a:solidFill>
                  <a:srgbClr val="2D4064"/>
                </a:solidFill>
                <a:latin typeface="Nunito 1"/>
              </a:rPr>
              <a:t>Increases your facility’s online footprint</a:t>
            </a:r>
          </a:p>
          <a:p>
            <a:pPr>
              <a:lnSpc>
                <a:spcPts val="4480"/>
              </a:lnSpc>
            </a:pPr>
            <a:endParaRPr lang="en-US" sz="3200" spc="44" dirty="0">
              <a:solidFill>
                <a:srgbClr val="2D4064"/>
              </a:solidFill>
              <a:latin typeface="Nunito 1"/>
            </a:endParaRPr>
          </a:p>
          <a:p>
            <a:pPr marL="690881" lvl="1" indent="-345440">
              <a:lnSpc>
                <a:spcPts val="4480"/>
              </a:lnSpc>
              <a:buFont typeface="Arial"/>
              <a:buChar char="•"/>
            </a:pPr>
            <a:r>
              <a:rPr lang="en-US" sz="3200" spc="44" dirty="0">
                <a:solidFill>
                  <a:srgbClr val="2D4064"/>
                </a:solidFill>
                <a:latin typeface="Nunito 1"/>
              </a:rPr>
              <a:t> Attracts possible tenants, where they are on various platforms</a:t>
            </a:r>
          </a:p>
          <a:p>
            <a:pPr>
              <a:lnSpc>
                <a:spcPts val="4480"/>
              </a:lnSpc>
            </a:pPr>
            <a:endParaRPr lang="en-US" sz="3200" spc="44" dirty="0">
              <a:solidFill>
                <a:srgbClr val="2D4064"/>
              </a:solidFill>
              <a:latin typeface="Nunito 1"/>
            </a:endParaRPr>
          </a:p>
          <a:p>
            <a:pPr marL="690881" lvl="1" indent="-345440">
              <a:lnSpc>
                <a:spcPts val="4480"/>
              </a:lnSpc>
              <a:buFont typeface="Arial"/>
              <a:buChar char="•"/>
            </a:pPr>
            <a:r>
              <a:rPr lang="en-US" sz="3200" spc="44" dirty="0">
                <a:solidFill>
                  <a:srgbClr val="2D4064"/>
                </a:solidFill>
                <a:latin typeface="Nunito 1"/>
              </a:rPr>
              <a:t> Shows your storage facility’s services, storage availability, and contact information to possible tenants across the web</a:t>
            </a:r>
          </a:p>
        </p:txBody>
      </p:sp>
      <p:grpSp>
        <p:nvGrpSpPr>
          <p:cNvPr id="11" name="Group 11"/>
          <p:cNvGrpSpPr/>
          <p:nvPr/>
        </p:nvGrpSpPr>
        <p:grpSpPr>
          <a:xfrm>
            <a:off x="966746" y="2364740"/>
            <a:ext cx="162007" cy="2034541"/>
            <a:chOff x="0" y="0"/>
            <a:chExt cx="152400" cy="1913890"/>
          </a:xfrm>
        </p:grpSpPr>
        <p:sp>
          <p:nvSpPr>
            <p:cNvPr id="12" name="Freeform 12"/>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pic>
        <p:nvPicPr>
          <p:cNvPr id="13" name="Picture 12" descr="A close-up of a logo&#10;&#10;Description automatically generated">
            <a:extLst>
              <a:ext uri="{FF2B5EF4-FFF2-40B4-BE49-F238E27FC236}">
                <a16:creationId xmlns:a16="http://schemas.microsoft.com/office/drawing/2014/main" id="{CFAF3701-CFFC-EF94-E4C8-E0DD5DFB42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960" y="8724900"/>
            <a:ext cx="3985640" cy="1487973"/>
          </a:xfrm>
          <a:prstGeom prst="rect">
            <a:avLst/>
          </a:prstGeom>
        </p:spPr>
      </p:pic>
      <p:pic>
        <p:nvPicPr>
          <p:cNvPr id="9" name="Picture 8" descr="A blue and black text&#10;&#10;Description automatically generated">
            <a:extLst>
              <a:ext uri="{FF2B5EF4-FFF2-40B4-BE49-F238E27FC236}">
                <a16:creationId xmlns:a16="http://schemas.microsoft.com/office/drawing/2014/main" id="{D95D9E9D-61E6-9257-7917-AD64C6C7B6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25400" y="8572500"/>
            <a:ext cx="5523874" cy="1719153"/>
          </a:xfrm>
          <a:prstGeom prst="rect">
            <a:avLst/>
          </a:prstGeom>
        </p:spPr>
      </p:pic>
    </p:spTree>
    <p:extLst>
      <p:ext uri="{BB962C8B-B14F-4D97-AF65-F5344CB8AC3E}">
        <p14:creationId xmlns:p14="http://schemas.microsoft.com/office/powerpoint/2010/main" val="682845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72CF-F688-335D-8F32-AB301AB3EA57}"/>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02857302-8A16-47AB-2A0A-2EE62DECE73C}"/>
              </a:ext>
            </a:extLst>
          </p:cNvPr>
          <p:cNvGrpSpPr/>
          <p:nvPr/>
        </p:nvGrpSpPr>
        <p:grpSpPr>
          <a:xfrm>
            <a:off x="1028700" y="2246039"/>
            <a:ext cx="216427" cy="2717965"/>
            <a:chOff x="0" y="0"/>
            <a:chExt cx="152400" cy="1913890"/>
          </a:xfrm>
        </p:grpSpPr>
        <p:sp>
          <p:nvSpPr>
            <p:cNvPr id="6" name="Freeform 6">
              <a:extLst>
                <a:ext uri="{FF2B5EF4-FFF2-40B4-BE49-F238E27FC236}">
                  <a16:creationId xmlns:a16="http://schemas.microsoft.com/office/drawing/2014/main" id="{180E39BB-AF4A-D8C2-A401-0F9964DDA5D9}"/>
                </a:ext>
              </a:extLst>
            </p:cNvPr>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12" name="TextBox 12">
            <a:extLst>
              <a:ext uri="{FF2B5EF4-FFF2-40B4-BE49-F238E27FC236}">
                <a16:creationId xmlns:a16="http://schemas.microsoft.com/office/drawing/2014/main" id="{47198FC3-AD6C-69DD-D48A-2F92EDD0AD49}"/>
              </a:ext>
            </a:extLst>
          </p:cNvPr>
          <p:cNvSpPr txBox="1"/>
          <p:nvPr/>
        </p:nvSpPr>
        <p:spPr>
          <a:xfrm>
            <a:off x="1028700" y="821143"/>
            <a:ext cx="17445190" cy="1170305"/>
          </a:xfrm>
          <a:prstGeom prst="rect">
            <a:avLst/>
          </a:prstGeom>
        </p:spPr>
        <p:txBody>
          <a:bodyPr lIns="0" tIns="0" rIns="0" bIns="0" rtlCol="0" anchor="t">
            <a:spAutoFit/>
          </a:bodyPr>
          <a:lstStyle/>
          <a:p>
            <a:pPr>
              <a:lnSpc>
                <a:spcPts val="9520"/>
              </a:lnSpc>
            </a:pPr>
            <a:r>
              <a:rPr lang="en-US" sz="6800" spc="95" dirty="0">
                <a:solidFill>
                  <a:srgbClr val="2D4064"/>
                </a:solidFill>
                <a:latin typeface="Garet ExtraBold"/>
              </a:rPr>
              <a:t>PROGRESSIVE WEB APP (PWA)</a:t>
            </a:r>
          </a:p>
        </p:txBody>
      </p:sp>
      <p:sp>
        <p:nvSpPr>
          <p:cNvPr id="13" name="TextBox 13">
            <a:extLst>
              <a:ext uri="{FF2B5EF4-FFF2-40B4-BE49-F238E27FC236}">
                <a16:creationId xmlns:a16="http://schemas.microsoft.com/office/drawing/2014/main" id="{BA9CCD0D-6E85-695C-F062-16F641712EC5}"/>
              </a:ext>
            </a:extLst>
          </p:cNvPr>
          <p:cNvSpPr txBox="1"/>
          <p:nvPr/>
        </p:nvSpPr>
        <p:spPr>
          <a:xfrm>
            <a:off x="1601723" y="2176167"/>
            <a:ext cx="6246878" cy="5249514"/>
          </a:xfrm>
          <a:prstGeom prst="rect">
            <a:avLst/>
          </a:prstGeom>
        </p:spPr>
        <p:txBody>
          <a:bodyPr wrap="square" lIns="0" tIns="0" rIns="0" bIns="0" rtlCol="0" anchor="t">
            <a:spAutoFit/>
          </a:bodyPr>
          <a:lstStyle/>
          <a:p>
            <a:pPr marL="457200" indent="-457200">
              <a:lnSpc>
                <a:spcPts val="4064"/>
              </a:lnSpc>
              <a:buFont typeface="Arial" panose="020B0604020202020204" pitchFamily="34" charset="0"/>
              <a:buChar char="•"/>
            </a:pPr>
            <a:r>
              <a:rPr lang="en-US" sz="3200" spc="44" dirty="0">
                <a:solidFill>
                  <a:srgbClr val="000000"/>
                </a:solidFill>
                <a:latin typeface="Nunito 1"/>
              </a:rPr>
              <a:t>On average, it was recorded that app usage accounts for about 89% of all mobile media time, while the other 11% is spent on websites.</a:t>
            </a:r>
          </a:p>
          <a:p>
            <a:pPr marL="457200" indent="-457200">
              <a:lnSpc>
                <a:spcPts val="4064"/>
              </a:lnSpc>
              <a:buFont typeface="Arial" panose="020B0604020202020204" pitchFamily="34" charset="0"/>
              <a:buChar char="•"/>
            </a:pPr>
            <a:endParaRPr lang="en-US" sz="3200" spc="44" dirty="0">
              <a:solidFill>
                <a:srgbClr val="000000"/>
              </a:solidFill>
              <a:latin typeface="Nunito 1"/>
            </a:endParaRPr>
          </a:p>
          <a:p>
            <a:pPr marL="457200" indent="-457200">
              <a:lnSpc>
                <a:spcPts val="4064"/>
              </a:lnSpc>
              <a:buFont typeface="Arial" panose="020B0604020202020204" pitchFamily="34" charset="0"/>
              <a:buChar char="•"/>
            </a:pPr>
            <a:r>
              <a:rPr lang="en-US" sz="3200" spc="44" dirty="0">
                <a:solidFill>
                  <a:srgbClr val="000000"/>
                </a:solidFill>
                <a:latin typeface="Nunito 1"/>
              </a:rPr>
              <a:t>PWAs combine the best features of both types of technology into one interactive, online experience.  </a:t>
            </a:r>
          </a:p>
        </p:txBody>
      </p:sp>
      <p:pic>
        <p:nvPicPr>
          <p:cNvPr id="9" name="Picture 8" descr="A close-up of a logo&#10;&#10;Description automatically generated">
            <a:extLst>
              <a:ext uri="{FF2B5EF4-FFF2-40B4-BE49-F238E27FC236}">
                <a16:creationId xmlns:a16="http://schemas.microsoft.com/office/drawing/2014/main" id="{B5553842-E792-A29F-38EA-AC3BFBB82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11" name="Picture 10" descr="A group of cell phones with different screens&#10;&#10;Description automatically generated">
            <a:extLst>
              <a:ext uri="{FF2B5EF4-FFF2-40B4-BE49-F238E27FC236}">
                <a16:creationId xmlns:a16="http://schemas.microsoft.com/office/drawing/2014/main" id="{FD9600F2-9B3B-75A8-163D-E76F4F663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375" y="2176167"/>
            <a:ext cx="9191625" cy="5334000"/>
          </a:xfrm>
          <a:prstGeom prst="rect">
            <a:avLst/>
          </a:prstGeom>
        </p:spPr>
      </p:pic>
      <p:pic>
        <p:nvPicPr>
          <p:cNvPr id="2" name="Picture 1" descr="A blue and black text&#10;&#10;Description automatically generated">
            <a:extLst>
              <a:ext uri="{FF2B5EF4-FFF2-40B4-BE49-F238E27FC236}">
                <a16:creationId xmlns:a16="http://schemas.microsoft.com/office/drawing/2014/main" id="{797E243A-5DD7-F445-55A0-47B2DF084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5400" y="8496300"/>
            <a:ext cx="5523874" cy="1719153"/>
          </a:xfrm>
          <a:prstGeom prst="rect">
            <a:avLst/>
          </a:prstGeom>
        </p:spPr>
      </p:pic>
    </p:spTree>
    <p:extLst>
      <p:ext uri="{BB962C8B-B14F-4D97-AF65-F5344CB8AC3E}">
        <p14:creationId xmlns:p14="http://schemas.microsoft.com/office/powerpoint/2010/main" val="89456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21331" y="2233317"/>
            <a:ext cx="8327943" cy="6274098"/>
            <a:chOff x="0" y="0"/>
            <a:chExt cx="3182026" cy="2459304"/>
          </a:xfrm>
        </p:grpSpPr>
        <p:sp>
          <p:nvSpPr>
            <p:cNvPr id="3" name="Freeform 3"/>
            <p:cNvSpPr/>
            <p:nvPr/>
          </p:nvSpPr>
          <p:spPr>
            <a:xfrm>
              <a:off x="0" y="0"/>
              <a:ext cx="3182026" cy="2459304"/>
            </a:xfrm>
            <a:custGeom>
              <a:avLst/>
              <a:gdLst/>
              <a:ahLst/>
              <a:cxnLst/>
              <a:rect l="l" t="t" r="r" b="b"/>
              <a:pathLst>
                <a:path w="3182026" h="2459304">
                  <a:moveTo>
                    <a:pt x="0" y="0"/>
                  </a:moveTo>
                  <a:lnTo>
                    <a:pt x="3182026" y="0"/>
                  </a:lnTo>
                  <a:lnTo>
                    <a:pt x="3182026" y="2459304"/>
                  </a:lnTo>
                  <a:lnTo>
                    <a:pt x="0" y="2459304"/>
                  </a:lnTo>
                  <a:close/>
                </a:path>
              </a:pathLst>
            </a:custGeom>
            <a:solidFill>
              <a:srgbClr val="2D4064"/>
            </a:solidFill>
          </p:spPr>
          <p:txBody>
            <a:bodyPr/>
            <a:lstStyle/>
            <a:p>
              <a:endParaRPr lang="en-US"/>
            </a:p>
          </p:txBody>
        </p:sp>
      </p:grpSp>
      <p:grpSp>
        <p:nvGrpSpPr>
          <p:cNvPr id="5" name="Group 5"/>
          <p:cNvGrpSpPr/>
          <p:nvPr/>
        </p:nvGrpSpPr>
        <p:grpSpPr>
          <a:xfrm>
            <a:off x="1028700" y="2246039"/>
            <a:ext cx="216427" cy="2717965"/>
            <a:chOff x="0" y="0"/>
            <a:chExt cx="152400" cy="1913890"/>
          </a:xfrm>
        </p:grpSpPr>
        <p:sp>
          <p:nvSpPr>
            <p:cNvPr id="6" name="Freeform 6"/>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grpSp>
        <p:nvGrpSpPr>
          <p:cNvPr id="9" name="Group 9"/>
          <p:cNvGrpSpPr/>
          <p:nvPr/>
        </p:nvGrpSpPr>
        <p:grpSpPr>
          <a:xfrm>
            <a:off x="1440561" y="2246039"/>
            <a:ext cx="8115300" cy="4668928"/>
            <a:chOff x="0" y="0"/>
            <a:chExt cx="2137363" cy="866546"/>
          </a:xfrm>
        </p:grpSpPr>
        <p:sp>
          <p:nvSpPr>
            <p:cNvPr id="10" name="Freeform 10"/>
            <p:cNvSpPr/>
            <p:nvPr/>
          </p:nvSpPr>
          <p:spPr>
            <a:xfrm>
              <a:off x="0" y="0"/>
              <a:ext cx="2137363" cy="866546"/>
            </a:xfrm>
            <a:custGeom>
              <a:avLst/>
              <a:gdLst/>
              <a:ahLst/>
              <a:cxnLst/>
              <a:rect l="l" t="t" r="r" b="b"/>
              <a:pathLst>
                <a:path w="2137363" h="866546">
                  <a:moveTo>
                    <a:pt x="48654" y="0"/>
                  </a:moveTo>
                  <a:lnTo>
                    <a:pt x="2088710" y="0"/>
                  </a:lnTo>
                  <a:cubicBezTo>
                    <a:pt x="2115580" y="0"/>
                    <a:pt x="2137363" y="21783"/>
                    <a:pt x="2137363" y="48654"/>
                  </a:cubicBezTo>
                  <a:lnTo>
                    <a:pt x="2137363" y="817893"/>
                  </a:lnTo>
                  <a:cubicBezTo>
                    <a:pt x="2137363" y="844763"/>
                    <a:pt x="2115580" y="866546"/>
                    <a:pt x="2088710" y="866546"/>
                  </a:cubicBezTo>
                  <a:lnTo>
                    <a:pt x="48654" y="866546"/>
                  </a:lnTo>
                  <a:cubicBezTo>
                    <a:pt x="21783" y="866546"/>
                    <a:pt x="0" y="844763"/>
                    <a:pt x="0" y="817893"/>
                  </a:cubicBezTo>
                  <a:lnTo>
                    <a:pt x="0" y="48654"/>
                  </a:lnTo>
                  <a:cubicBezTo>
                    <a:pt x="0" y="21783"/>
                    <a:pt x="21783" y="0"/>
                    <a:pt x="48654" y="0"/>
                  </a:cubicBezTo>
                  <a:close/>
                </a:path>
              </a:pathLst>
            </a:custGeom>
            <a:solidFill>
              <a:srgbClr val="2B3654"/>
            </a:solidFill>
          </p:spPr>
          <p:txBody>
            <a:bodyPr/>
            <a:lstStyle/>
            <a:p>
              <a:endParaRPr lang="en-US"/>
            </a:p>
          </p:txBody>
        </p:sp>
        <p:sp>
          <p:nvSpPr>
            <p:cNvPr id="11" name="TextBox 11"/>
            <p:cNvSpPr txBox="1"/>
            <p:nvPr/>
          </p:nvSpPr>
          <p:spPr>
            <a:xfrm>
              <a:off x="0" y="-38100"/>
              <a:ext cx="2137363" cy="904646"/>
            </a:xfrm>
            <a:prstGeom prst="rect">
              <a:avLst/>
            </a:prstGeom>
          </p:spPr>
          <p:txBody>
            <a:bodyPr lIns="50800" tIns="50800" rIns="50800" bIns="50800" rtlCol="0" anchor="ctr"/>
            <a:lstStyle/>
            <a:p>
              <a:pPr algn="ctr">
                <a:lnSpc>
                  <a:spcPts val="2100"/>
                </a:lnSpc>
              </a:pPr>
              <a:endParaRPr/>
            </a:p>
          </p:txBody>
        </p:sp>
      </p:grpSp>
      <p:sp>
        <p:nvSpPr>
          <p:cNvPr id="12" name="TextBox 12"/>
          <p:cNvSpPr txBox="1"/>
          <p:nvPr/>
        </p:nvSpPr>
        <p:spPr>
          <a:xfrm>
            <a:off x="1028700" y="821143"/>
            <a:ext cx="17445190" cy="1170305"/>
          </a:xfrm>
          <a:prstGeom prst="rect">
            <a:avLst/>
          </a:prstGeom>
        </p:spPr>
        <p:txBody>
          <a:bodyPr lIns="0" tIns="0" rIns="0" bIns="0" rtlCol="0" anchor="t">
            <a:spAutoFit/>
          </a:bodyPr>
          <a:lstStyle/>
          <a:p>
            <a:pPr>
              <a:lnSpc>
                <a:spcPts val="9520"/>
              </a:lnSpc>
            </a:pPr>
            <a:r>
              <a:rPr lang="en-US" sz="6800" spc="95" dirty="0">
                <a:solidFill>
                  <a:srgbClr val="2D4064"/>
                </a:solidFill>
                <a:latin typeface="Garet ExtraBold"/>
              </a:rPr>
              <a:t>PROGRESSIVE WEB APP (PWA)</a:t>
            </a:r>
          </a:p>
        </p:txBody>
      </p:sp>
      <p:sp>
        <p:nvSpPr>
          <p:cNvPr id="14" name="TextBox 14"/>
          <p:cNvSpPr txBox="1"/>
          <p:nvPr/>
        </p:nvSpPr>
        <p:spPr>
          <a:xfrm>
            <a:off x="1813405" y="3737080"/>
            <a:ext cx="7247983" cy="2693045"/>
          </a:xfrm>
          <a:prstGeom prst="rect">
            <a:avLst/>
          </a:prstGeom>
        </p:spPr>
        <p:txBody>
          <a:bodyPr lIns="0" tIns="0" rIns="0" bIns="0" rtlCol="0" anchor="t">
            <a:spAutoFit/>
          </a:bodyPr>
          <a:lstStyle/>
          <a:p>
            <a:pPr marL="647702" lvl="1" indent="-323851">
              <a:lnSpc>
                <a:spcPts val="2310"/>
              </a:lnSpc>
              <a:buFont typeface="Arial"/>
              <a:buChar char="•"/>
            </a:pPr>
            <a:r>
              <a:rPr lang="en-US" sz="3000" spc="42" dirty="0">
                <a:solidFill>
                  <a:srgbClr val="FFFFFF"/>
                </a:solidFill>
                <a:latin typeface="Nunito 1"/>
              </a:rPr>
              <a:t>Improving website traffic </a:t>
            </a:r>
          </a:p>
          <a:p>
            <a:pPr marL="647702" lvl="1" indent="-323851">
              <a:lnSpc>
                <a:spcPts val="2310"/>
              </a:lnSpc>
              <a:buFont typeface="Arial"/>
              <a:buChar char="•"/>
            </a:pPr>
            <a:endParaRPr lang="en-US" sz="3000" spc="42" dirty="0">
              <a:solidFill>
                <a:srgbClr val="FFFFFF"/>
              </a:solidFill>
              <a:latin typeface="Nunito 1"/>
            </a:endParaRPr>
          </a:p>
          <a:p>
            <a:pPr marL="647702" lvl="1" indent="-323851">
              <a:lnSpc>
                <a:spcPts val="2310"/>
              </a:lnSpc>
              <a:buFont typeface="Arial"/>
              <a:buChar char="•"/>
            </a:pPr>
            <a:endParaRPr lang="en-US" sz="3000" spc="42" dirty="0">
              <a:solidFill>
                <a:srgbClr val="FFFFFF"/>
              </a:solidFill>
              <a:latin typeface="Nunito 1"/>
            </a:endParaRPr>
          </a:p>
          <a:p>
            <a:pPr marL="647702" lvl="1" indent="-323851">
              <a:lnSpc>
                <a:spcPts val="2310"/>
              </a:lnSpc>
              <a:buFont typeface="Arial"/>
              <a:buChar char="•"/>
            </a:pPr>
            <a:r>
              <a:rPr lang="en-US" sz="3000" spc="42" dirty="0">
                <a:solidFill>
                  <a:srgbClr val="FFFFFF"/>
                </a:solidFill>
                <a:latin typeface="Nunito 1"/>
              </a:rPr>
              <a:t>Generating higher click through rates</a:t>
            </a:r>
          </a:p>
          <a:p>
            <a:pPr marL="647702" lvl="1" indent="-323851">
              <a:lnSpc>
                <a:spcPts val="2310"/>
              </a:lnSpc>
              <a:buFont typeface="Arial"/>
              <a:buChar char="•"/>
            </a:pPr>
            <a:endParaRPr lang="en-US" sz="3000" spc="42" dirty="0">
              <a:solidFill>
                <a:srgbClr val="FFFFFF"/>
              </a:solidFill>
              <a:latin typeface="Nunito 1"/>
            </a:endParaRPr>
          </a:p>
          <a:p>
            <a:pPr marL="647702" lvl="1" indent="-323851">
              <a:lnSpc>
                <a:spcPts val="2310"/>
              </a:lnSpc>
              <a:buFont typeface="Arial"/>
              <a:buChar char="•"/>
            </a:pPr>
            <a:endParaRPr lang="en-US" sz="3000" spc="42" dirty="0">
              <a:solidFill>
                <a:srgbClr val="FFFFFF"/>
              </a:solidFill>
              <a:latin typeface="Nunito 1"/>
            </a:endParaRPr>
          </a:p>
          <a:p>
            <a:pPr marL="647702" lvl="1" indent="-323851">
              <a:buFont typeface="Arial"/>
              <a:buChar char="•"/>
            </a:pPr>
            <a:r>
              <a:rPr lang="en-US" sz="3000" spc="42" dirty="0">
                <a:solidFill>
                  <a:srgbClr val="FFFFFF"/>
                </a:solidFill>
                <a:latin typeface="Nunito 1"/>
              </a:rPr>
              <a:t>Providing the most up-to-date service to your potential tenants </a:t>
            </a:r>
          </a:p>
        </p:txBody>
      </p:sp>
      <p:sp>
        <p:nvSpPr>
          <p:cNvPr id="15" name="TextBox 15"/>
          <p:cNvSpPr txBox="1"/>
          <p:nvPr/>
        </p:nvSpPr>
        <p:spPr>
          <a:xfrm>
            <a:off x="1806031" y="2775154"/>
            <a:ext cx="7247983" cy="432811"/>
          </a:xfrm>
          <a:prstGeom prst="rect">
            <a:avLst/>
          </a:prstGeom>
        </p:spPr>
        <p:txBody>
          <a:bodyPr lIns="0" tIns="0" rIns="0" bIns="0" rtlCol="0" anchor="t">
            <a:spAutoFit/>
          </a:bodyPr>
          <a:lstStyle/>
          <a:p>
            <a:pPr algn="ctr">
              <a:lnSpc>
                <a:spcPts val="3270"/>
              </a:lnSpc>
            </a:pPr>
            <a:r>
              <a:rPr lang="en-US" sz="3000" b="1" dirty="0">
                <a:solidFill>
                  <a:srgbClr val="FFFFFF"/>
                </a:solidFill>
                <a:latin typeface="Garet"/>
              </a:rPr>
              <a:t>Will differentiate your facility by:</a:t>
            </a:r>
          </a:p>
        </p:txBody>
      </p:sp>
      <p:pic>
        <p:nvPicPr>
          <p:cNvPr id="13" name="Picture 12" descr="A close-up of a logo&#10;&#10;Description automatically generated">
            <a:extLst>
              <a:ext uri="{FF2B5EF4-FFF2-40B4-BE49-F238E27FC236}">
                <a16:creationId xmlns:a16="http://schemas.microsoft.com/office/drawing/2014/main" id="{83FB5731-A74A-6B3E-9E36-B420EA887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16" name="Picture 15" descr="A blue and black text&#10;&#10;Description automatically generated">
            <a:extLst>
              <a:ext uri="{FF2B5EF4-FFF2-40B4-BE49-F238E27FC236}">
                <a16:creationId xmlns:a16="http://schemas.microsoft.com/office/drawing/2014/main" id="{BBDD7AF3-5D86-0180-CBFC-E50FF842E9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5400" y="8605947"/>
            <a:ext cx="5523874" cy="1719153"/>
          </a:xfrm>
          <a:prstGeom prst="rect">
            <a:avLst/>
          </a:prstGeom>
        </p:spPr>
      </p:pic>
      <p:pic>
        <p:nvPicPr>
          <p:cNvPr id="18" name="Picture 17" descr="A person holding a pen and drawing on a paper&#10;&#10;Description automatically generated">
            <a:extLst>
              <a:ext uri="{FF2B5EF4-FFF2-40B4-BE49-F238E27FC236}">
                <a16:creationId xmlns:a16="http://schemas.microsoft.com/office/drawing/2014/main" id="{BEDF6776-CEDD-5A85-27F2-7DAD8D395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5640" y="2247900"/>
            <a:ext cx="7647108" cy="62595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1600" y="2540216"/>
            <a:ext cx="9296400" cy="5956084"/>
            <a:chOff x="0" y="0"/>
            <a:chExt cx="6671512" cy="2274231"/>
          </a:xfrm>
        </p:grpSpPr>
        <p:sp>
          <p:nvSpPr>
            <p:cNvPr id="3" name="Freeform 3"/>
            <p:cNvSpPr/>
            <p:nvPr/>
          </p:nvSpPr>
          <p:spPr>
            <a:xfrm>
              <a:off x="0" y="0"/>
              <a:ext cx="6671512" cy="2274231"/>
            </a:xfrm>
            <a:custGeom>
              <a:avLst/>
              <a:gdLst/>
              <a:ahLst/>
              <a:cxnLst/>
              <a:rect l="l" t="t" r="r" b="b"/>
              <a:pathLst>
                <a:path w="6671512" h="2274231">
                  <a:moveTo>
                    <a:pt x="0" y="0"/>
                  </a:moveTo>
                  <a:lnTo>
                    <a:pt x="6671512" y="0"/>
                  </a:lnTo>
                  <a:lnTo>
                    <a:pt x="6671512" y="2274231"/>
                  </a:lnTo>
                  <a:lnTo>
                    <a:pt x="0" y="2274231"/>
                  </a:lnTo>
                  <a:close/>
                </a:path>
              </a:pathLst>
            </a:custGeom>
            <a:solidFill>
              <a:srgbClr val="2D4064"/>
            </a:solidFill>
          </p:spPr>
          <p:txBody>
            <a:bodyPr/>
            <a:lstStyle/>
            <a:p>
              <a:endParaRPr lang="en-US"/>
            </a:p>
          </p:txBody>
        </p:sp>
      </p:grpSp>
      <p:sp>
        <p:nvSpPr>
          <p:cNvPr id="4" name="Freeform 4"/>
          <p:cNvSpPr/>
          <p:nvPr/>
        </p:nvSpPr>
        <p:spPr>
          <a:xfrm>
            <a:off x="9831645" y="2552700"/>
            <a:ext cx="8456355" cy="5956084"/>
          </a:xfrm>
          <a:custGeom>
            <a:avLst/>
            <a:gdLst/>
            <a:ahLst/>
            <a:cxnLst/>
            <a:rect l="l" t="t" r="r" b="b"/>
            <a:pathLst>
              <a:path w="8456355" h="5791348">
                <a:moveTo>
                  <a:pt x="0" y="0"/>
                </a:moveTo>
                <a:lnTo>
                  <a:pt x="8456355" y="0"/>
                </a:lnTo>
                <a:lnTo>
                  <a:pt x="8456355" y="5791348"/>
                </a:lnTo>
                <a:lnTo>
                  <a:pt x="0" y="5791348"/>
                </a:lnTo>
                <a:lnTo>
                  <a:pt x="0" y="0"/>
                </a:lnTo>
                <a:close/>
              </a:path>
            </a:pathLst>
          </a:custGeom>
          <a:blipFill>
            <a:blip r:embed="rId3"/>
            <a:stretch>
              <a:fillRect l="-62408" t="-93822" r="-53854" b="-31645"/>
            </a:stretch>
          </a:blipFill>
        </p:spPr>
        <p:txBody>
          <a:bodyPr/>
          <a:lstStyle/>
          <a:p>
            <a:endParaRPr lang="en-US" dirty="0"/>
          </a:p>
        </p:txBody>
      </p:sp>
      <p:grpSp>
        <p:nvGrpSpPr>
          <p:cNvPr id="5" name="Group 5"/>
          <p:cNvGrpSpPr/>
          <p:nvPr/>
        </p:nvGrpSpPr>
        <p:grpSpPr>
          <a:xfrm>
            <a:off x="580123" y="2546614"/>
            <a:ext cx="179486" cy="2254039"/>
            <a:chOff x="0" y="0"/>
            <a:chExt cx="152400" cy="1913890"/>
          </a:xfrm>
        </p:grpSpPr>
        <p:sp>
          <p:nvSpPr>
            <p:cNvPr id="6" name="Freeform 6"/>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9" name="TextBox 9"/>
          <p:cNvSpPr txBox="1"/>
          <p:nvPr/>
        </p:nvSpPr>
        <p:spPr>
          <a:xfrm>
            <a:off x="356949" y="895350"/>
            <a:ext cx="17574101" cy="1175322"/>
          </a:xfrm>
          <a:prstGeom prst="rect">
            <a:avLst/>
          </a:prstGeom>
        </p:spPr>
        <p:txBody>
          <a:bodyPr lIns="0" tIns="0" rIns="0" bIns="0" rtlCol="0" anchor="t">
            <a:spAutoFit/>
          </a:bodyPr>
          <a:lstStyle/>
          <a:p>
            <a:pPr>
              <a:lnSpc>
                <a:spcPts val="9519"/>
              </a:lnSpc>
            </a:pPr>
            <a:r>
              <a:rPr lang="en-US" sz="6799" spc="95" dirty="0">
                <a:solidFill>
                  <a:srgbClr val="2D4064"/>
                </a:solidFill>
                <a:latin typeface="Garet ExtraBold"/>
              </a:rPr>
              <a:t>ONLINE RENTALS &amp; RESERVATIONS</a:t>
            </a:r>
          </a:p>
        </p:txBody>
      </p:sp>
      <p:sp>
        <p:nvSpPr>
          <p:cNvPr id="10" name="TextBox 10"/>
          <p:cNvSpPr txBox="1"/>
          <p:nvPr/>
        </p:nvSpPr>
        <p:spPr>
          <a:xfrm>
            <a:off x="759609" y="2767521"/>
            <a:ext cx="7706245" cy="5524589"/>
          </a:xfrm>
          <a:prstGeom prst="rect">
            <a:avLst/>
          </a:prstGeom>
        </p:spPr>
        <p:txBody>
          <a:bodyPr lIns="0" tIns="0" rIns="0" bIns="0" rtlCol="0" anchor="t">
            <a:spAutoFit/>
          </a:bodyPr>
          <a:lstStyle/>
          <a:p>
            <a:pPr>
              <a:lnSpc>
                <a:spcPct val="150000"/>
              </a:lnSpc>
            </a:pPr>
            <a:endParaRPr dirty="0"/>
          </a:p>
          <a:p>
            <a:pPr marL="690882" lvl="1" indent="-345441">
              <a:lnSpc>
                <a:spcPct val="150000"/>
              </a:lnSpc>
              <a:buFont typeface="Arial"/>
              <a:buChar char="•"/>
            </a:pPr>
            <a:r>
              <a:rPr lang="en-US" sz="3200" spc="44" dirty="0">
                <a:solidFill>
                  <a:srgbClr val="000000"/>
                </a:solidFill>
                <a:latin typeface="Nunito 1"/>
              </a:rPr>
              <a:t>Expand your customer base </a:t>
            </a:r>
          </a:p>
          <a:p>
            <a:pPr marL="690882" lvl="1" indent="-345441">
              <a:lnSpc>
                <a:spcPct val="150000"/>
              </a:lnSpc>
              <a:buFont typeface="Arial"/>
              <a:buChar char="•"/>
            </a:pPr>
            <a:r>
              <a:rPr lang="en-US" sz="3200" spc="44" dirty="0">
                <a:solidFill>
                  <a:srgbClr val="000000"/>
                </a:solidFill>
                <a:latin typeface="Nunito 1"/>
              </a:rPr>
              <a:t>Increase reservations 24/7 </a:t>
            </a:r>
          </a:p>
          <a:p>
            <a:pPr marL="690882" lvl="1" indent="-345441">
              <a:lnSpc>
                <a:spcPct val="150000"/>
              </a:lnSpc>
              <a:buFont typeface="Arial"/>
              <a:buChar char="•"/>
            </a:pPr>
            <a:r>
              <a:rPr lang="en-US" sz="3200" spc="44" dirty="0">
                <a:solidFill>
                  <a:srgbClr val="000000"/>
                </a:solidFill>
                <a:latin typeface="Nunito 1"/>
              </a:rPr>
              <a:t>Improve customer experience </a:t>
            </a:r>
          </a:p>
          <a:p>
            <a:pPr marL="690882" lvl="1" indent="-345441">
              <a:lnSpc>
                <a:spcPct val="150000"/>
              </a:lnSpc>
              <a:buFont typeface="Arial"/>
              <a:buChar char="•"/>
            </a:pPr>
            <a:r>
              <a:rPr lang="en-US" sz="3200" spc="44" dirty="0">
                <a:solidFill>
                  <a:srgbClr val="000000"/>
                </a:solidFill>
                <a:latin typeface="Nunito 1"/>
              </a:rPr>
              <a:t>Get data-driven insights </a:t>
            </a:r>
          </a:p>
          <a:p>
            <a:pPr marL="690882" lvl="1" indent="-345441">
              <a:lnSpc>
                <a:spcPct val="150000"/>
              </a:lnSpc>
              <a:buFont typeface="Arial"/>
              <a:buChar char="•"/>
            </a:pPr>
            <a:r>
              <a:rPr lang="en-US" sz="3200" spc="44" dirty="0">
                <a:solidFill>
                  <a:srgbClr val="000000"/>
                </a:solidFill>
                <a:latin typeface="Nunito 1"/>
              </a:rPr>
              <a:t>Gain a competitive advantage</a:t>
            </a:r>
          </a:p>
          <a:p>
            <a:pPr marL="690882" lvl="1" indent="-345441">
              <a:lnSpc>
                <a:spcPct val="150000"/>
              </a:lnSpc>
              <a:buFont typeface="Arial"/>
              <a:buChar char="•"/>
            </a:pPr>
            <a:r>
              <a:rPr lang="en-US" sz="3200" spc="44">
                <a:solidFill>
                  <a:srgbClr val="000000"/>
                </a:solidFill>
                <a:latin typeface="Nunito 1"/>
              </a:rPr>
              <a:t>Potentially </a:t>
            </a:r>
            <a:r>
              <a:rPr lang="en-US" sz="3200" spc="44" dirty="0">
                <a:solidFill>
                  <a:srgbClr val="000000"/>
                </a:solidFill>
                <a:latin typeface="Nunito 1"/>
              </a:rPr>
              <a:t>operate an unmanned facility</a:t>
            </a:r>
          </a:p>
        </p:txBody>
      </p:sp>
      <p:sp>
        <p:nvSpPr>
          <p:cNvPr id="11" name="TextBox 11"/>
          <p:cNvSpPr txBox="1"/>
          <p:nvPr/>
        </p:nvSpPr>
        <p:spPr>
          <a:xfrm>
            <a:off x="1028700" y="2489464"/>
            <a:ext cx="3009900" cy="556114"/>
          </a:xfrm>
          <a:prstGeom prst="rect">
            <a:avLst/>
          </a:prstGeom>
        </p:spPr>
        <p:txBody>
          <a:bodyPr wrap="square" lIns="0" tIns="0" rIns="0" bIns="0" rtlCol="0" anchor="t">
            <a:spAutoFit/>
          </a:bodyPr>
          <a:lstStyle/>
          <a:p>
            <a:pPr>
              <a:lnSpc>
                <a:spcPts val="4485"/>
              </a:lnSpc>
            </a:pPr>
            <a:r>
              <a:rPr lang="en-US" sz="3204" spc="44" dirty="0">
                <a:solidFill>
                  <a:srgbClr val="2D4064"/>
                </a:solidFill>
                <a:latin typeface="Nunito 1 Bold"/>
              </a:rPr>
              <a:t>Allows you to:</a:t>
            </a:r>
          </a:p>
        </p:txBody>
      </p:sp>
      <p:pic>
        <p:nvPicPr>
          <p:cNvPr id="12" name="Picture 11" descr="A close-up of a logo&#10;&#10;Description automatically generated">
            <a:extLst>
              <a:ext uri="{FF2B5EF4-FFF2-40B4-BE49-F238E27FC236}">
                <a16:creationId xmlns:a16="http://schemas.microsoft.com/office/drawing/2014/main" id="{58E46341-F971-86D0-1BBF-9BF20AC1B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7" name="Picture 6" descr="A blue and black text&#10;&#10;Description automatically generated">
            <a:extLst>
              <a:ext uri="{FF2B5EF4-FFF2-40B4-BE49-F238E27FC236}">
                <a16:creationId xmlns:a16="http://schemas.microsoft.com/office/drawing/2014/main" id="{B95F8B78-0241-2410-E03C-D320A715F7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0" y="8643645"/>
            <a:ext cx="5295274" cy="164800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E7609-781A-9F3F-2C6D-2C9712A836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8928A98-261C-1367-97E0-D0D1FEB2C719}"/>
              </a:ext>
            </a:extLst>
          </p:cNvPr>
          <p:cNvGrpSpPr/>
          <p:nvPr/>
        </p:nvGrpSpPr>
        <p:grpSpPr>
          <a:xfrm>
            <a:off x="17447694" y="2142173"/>
            <a:ext cx="176024" cy="2210562"/>
            <a:chOff x="0" y="0"/>
            <a:chExt cx="152400" cy="1913890"/>
          </a:xfrm>
        </p:grpSpPr>
        <p:sp>
          <p:nvSpPr>
            <p:cNvPr id="3" name="Freeform 3">
              <a:extLst>
                <a:ext uri="{FF2B5EF4-FFF2-40B4-BE49-F238E27FC236}">
                  <a16:creationId xmlns:a16="http://schemas.microsoft.com/office/drawing/2014/main" id="{89DF567A-5BE0-6792-1E94-F47CC16D2B80}"/>
                </a:ext>
              </a:extLst>
            </p:cNvPr>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4" name="Freeform 4">
            <a:extLst>
              <a:ext uri="{FF2B5EF4-FFF2-40B4-BE49-F238E27FC236}">
                <a16:creationId xmlns:a16="http://schemas.microsoft.com/office/drawing/2014/main" id="{90E18B43-BDC6-BC61-C7EB-C5CA637591AB}"/>
              </a:ext>
            </a:extLst>
          </p:cNvPr>
          <p:cNvSpPr/>
          <p:nvPr/>
        </p:nvSpPr>
        <p:spPr>
          <a:xfrm>
            <a:off x="9525" y="1748673"/>
            <a:ext cx="7591445" cy="5975032"/>
          </a:xfrm>
          <a:custGeom>
            <a:avLst/>
            <a:gdLst/>
            <a:ahLst/>
            <a:cxnLst/>
            <a:rect l="l" t="t" r="r" b="b"/>
            <a:pathLst>
              <a:path w="7600970" h="8880792">
                <a:moveTo>
                  <a:pt x="0" y="0"/>
                </a:moveTo>
                <a:lnTo>
                  <a:pt x="7600970" y="0"/>
                </a:lnTo>
                <a:lnTo>
                  <a:pt x="7600970" y="8880792"/>
                </a:lnTo>
                <a:lnTo>
                  <a:pt x="0" y="8880792"/>
                </a:lnTo>
                <a:lnTo>
                  <a:pt x="0" y="0"/>
                </a:lnTo>
                <a:close/>
              </a:path>
            </a:pathLst>
          </a:custGeom>
          <a:blipFill>
            <a:blip r:embed="rId3"/>
            <a:stretch>
              <a:fillRect l="-44774" r="-44774" b="-15834"/>
            </a:stretch>
          </a:blipFill>
        </p:spPr>
        <p:txBody>
          <a:bodyPr/>
          <a:lstStyle/>
          <a:p>
            <a:endParaRPr lang="en-US"/>
          </a:p>
        </p:txBody>
      </p:sp>
      <p:sp>
        <p:nvSpPr>
          <p:cNvPr id="5" name="TextBox 5">
            <a:extLst>
              <a:ext uri="{FF2B5EF4-FFF2-40B4-BE49-F238E27FC236}">
                <a16:creationId xmlns:a16="http://schemas.microsoft.com/office/drawing/2014/main" id="{88BB7276-93AA-C88E-65C2-31FE4204E476}"/>
              </a:ext>
            </a:extLst>
          </p:cNvPr>
          <p:cNvSpPr txBox="1"/>
          <p:nvPr/>
        </p:nvSpPr>
        <p:spPr>
          <a:xfrm>
            <a:off x="8706399" y="468140"/>
            <a:ext cx="11277600" cy="1015663"/>
          </a:xfrm>
          <a:prstGeom prst="rect">
            <a:avLst/>
          </a:prstGeom>
        </p:spPr>
        <p:txBody>
          <a:bodyPr wrap="square" lIns="0" tIns="0" rIns="0" bIns="0" rtlCol="0" anchor="t">
            <a:spAutoFit/>
          </a:bodyPr>
          <a:lstStyle/>
          <a:p>
            <a:r>
              <a:rPr lang="en-US" sz="6600" spc="95" dirty="0">
                <a:solidFill>
                  <a:srgbClr val="2D4064"/>
                </a:solidFill>
                <a:latin typeface="Garet ExtraBold"/>
              </a:rPr>
              <a:t>PMS SOLUTIONS</a:t>
            </a:r>
          </a:p>
        </p:txBody>
      </p:sp>
      <p:sp>
        <p:nvSpPr>
          <p:cNvPr id="6" name="TextBox 6">
            <a:extLst>
              <a:ext uri="{FF2B5EF4-FFF2-40B4-BE49-F238E27FC236}">
                <a16:creationId xmlns:a16="http://schemas.microsoft.com/office/drawing/2014/main" id="{CAAB5971-D9AC-E244-C206-E8112BBABD95}"/>
              </a:ext>
            </a:extLst>
          </p:cNvPr>
          <p:cNvSpPr txBox="1"/>
          <p:nvPr/>
        </p:nvSpPr>
        <p:spPr>
          <a:xfrm>
            <a:off x="8706399" y="1992602"/>
            <a:ext cx="8552901" cy="6903813"/>
          </a:xfrm>
          <a:prstGeom prst="rect">
            <a:avLst/>
          </a:prstGeom>
        </p:spPr>
        <p:txBody>
          <a:bodyPr lIns="0" tIns="0" rIns="0" bIns="0" rtlCol="0" anchor="t">
            <a:spAutoFit/>
          </a:bodyPr>
          <a:lstStyle/>
          <a:p>
            <a:pPr>
              <a:lnSpc>
                <a:spcPts val="4480"/>
              </a:lnSpc>
              <a:spcBef>
                <a:spcPct val="0"/>
              </a:spcBef>
            </a:pPr>
            <a:r>
              <a:rPr lang="en-US" sz="3200" spc="44" dirty="0">
                <a:solidFill>
                  <a:srgbClr val="2D4064"/>
                </a:solidFill>
                <a:latin typeface="Nunito 1"/>
              </a:rPr>
              <a:t>As you may know, a property management system (PMS) software solution is designed to help storage facility owners and operators efficiently manage their operations. </a:t>
            </a:r>
          </a:p>
          <a:p>
            <a:pPr>
              <a:lnSpc>
                <a:spcPts val="4480"/>
              </a:lnSpc>
              <a:spcBef>
                <a:spcPct val="0"/>
              </a:spcBef>
            </a:pPr>
            <a:endParaRPr lang="en-US" sz="3200" spc="44" dirty="0">
              <a:solidFill>
                <a:srgbClr val="2D4064"/>
              </a:solidFill>
              <a:latin typeface="Nunito 1"/>
            </a:endParaRPr>
          </a:p>
          <a:p>
            <a:pPr>
              <a:lnSpc>
                <a:spcPts val="4480"/>
              </a:lnSpc>
              <a:spcBef>
                <a:spcPct val="0"/>
              </a:spcBef>
            </a:pPr>
            <a:r>
              <a:rPr lang="en-US" sz="3200" b="1" spc="44" dirty="0">
                <a:solidFill>
                  <a:srgbClr val="2D4064"/>
                </a:solidFill>
                <a:latin typeface="Nunito 1"/>
              </a:rPr>
              <a:t>It typically includes features such as:</a:t>
            </a:r>
          </a:p>
          <a:p>
            <a:pPr marL="690881" lvl="1" indent="-345440">
              <a:lnSpc>
                <a:spcPts val="4480"/>
              </a:lnSpc>
              <a:buFont typeface="Arial"/>
              <a:buChar char="•"/>
            </a:pPr>
            <a:r>
              <a:rPr lang="en-US" sz="3200" spc="44" dirty="0">
                <a:solidFill>
                  <a:srgbClr val="2D4064"/>
                </a:solidFill>
                <a:latin typeface="Nunito 1"/>
              </a:rPr>
              <a:t>Rental management</a:t>
            </a:r>
          </a:p>
          <a:p>
            <a:pPr marL="690881" lvl="1" indent="-345440">
              <a:lnSpc>
                <a:spcPts val="4480"/>
              </a:lnSpc>
              <a:buFont typeface="Arial"/>
              <a:buChar char="•"/>
            </a:pPr>
            <a:r>
              <a:rPr lang="en-US" sz="3200" spc="44" dirty="0">
                <a:solidFill>
                  <a:srgbClr val="2D4064"/>
                </a:solidFill>
                <a:latin typeface="Nunito 1"/>
              </a:rPr>
              <a:t>Customer account management</a:t>
            </a:r>
          </a:p>
          <a:p>
            <a:pPr marL="690881" lvl="1" indent="-345440">
              <a:lnSpc>
                <a:spcPts val="4480"/>
              </a:lnSpc>
              <a:buFont typeface="Arial"/>
              <a:buChar char="•"/>
            </a:pPr>
            <a:r>
              <a:rPr lang="en-US" sz="3200" spc="44" dirty="0">
                <a:solidFill>
                  <a:srgbClr val="2D4064"/>
                </a:solidFill>
                <a:latin typeface="Nunito 1"/>
              </a:rPr>
              <a:t>Unit availability tracking</a:t>
            </a:r>
          </a:p>
          <a:p>
            <a:pPr marL="690881" lvl="1" indent="-345440">
              <a:lnSpc>
                <a:spcPts val="4480"/>
              </a:lnSpc>
              <a:buFont typeface="Arial"/>
              <a:buChar char="•"/>
            </a:pPr>
            <a:r>
              <a:rPr lang="en-US" sz="3200" spc="44" dirty="0">
                <a:solidFill>
                  <a:srgbClr val="2D4064"/>
                </a:solidFill>
                <a:latin typeface="Nunito 1"/>
              </a:rPr>
              <a:t>Billing and invoicing</a:t>
            </a:r>
          </a:p>
          <a:p>
            <a:pPr marL="690881" lvl="1" indent="-345440">
              <a:lnSpc>
                <a:spcPts val="4480"/>
              </a:lnSpc>
              <a:buFont typeface="Arial"/>
              <a:buChar char="•"/>
            </a:pPr>
            <a:r>
              <a:rPr lang="en-US" sz="3200" spc="44" dirty="0">
                <a:solidFill>
                  <a:srgbClr val="2D4064"/>
                </a:solidFill>
                <a:latin typeface="Nunito 1"/>
              </a:rPr>
              <a:t>Online reservations and payments</a:t>
            </a:r>
          </a:p>
          <a:p>
            <a:pPr marL="690881" lvl="1" indent="-345440">
              <a:lnSpc>
                <a:spcPts val="4480"/>
              </a:lnSpc>
              <a:buFont typeface="Arial"/>
              <a:buChar char="•"/>
            </a:pPr>
            <a:r>
              <a:rPr lang="en-US" sz="3200" spc="44" dirty="0">
                <a:solidFill>
                  <a:srgbClr val="2D4064"/>
                </a:solidFill>
                <a:latin typeface="Nunito 1"/>
              </a:rPr>
              <a:t>Tenant communication</a:t>
            </a:r>
          </a:p>
        </p:txBody>
      </p:sp>
      <p:sp>
        <p:nvSpPr>
          <p:cNvPr id="7" name="Freeform 7">
            <a:extLst>
              <a:ext uri="{FF2B5EF4-FFF2-40B4-BE49-F238E27FC236}">
                <a16:creationId xmlns:a16="http://schemas.microsoft.com/office/drawing/2014/main" id="{2963AA28-4580-A114-37EC-51D6A937708F}"/>
              </a:ext>
            </a:extLst>
          </p:cNvPr>
          <p:cNvSpPr/>
          <p:nvPr/>
        </p:nvSpPr>
        <p:spPr>
          <a:xfrm>
            <a:off x="7600970" y="1748673"/>
            <a:ext cx="463065" cy="5975032"/>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 name="Picture 9" descr="A close-up of a logo&#10;&#10;Description automatically generated">
            <a:extLst>
              <a:ext uri="{FF2B5EF4-FFF2-40B4-BE49-F238E27FC236}">
                <a16:creationId xmlns:a16="http://schemas.microsoft.com/office/drawing/2014/main" id="{CD650EA3-4294-AC13-685F-610DBCCAD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881" y="8895907"/>
            <a:ext cx="3985640" cy="1487973"/>
          </a:xfrm>
          <a:prstGeom prst="rect">
            <a:avLst/>
          </a:prstGeom>
        </p:spPr>
      </p:pic>
      <p:pic>
        <p:nvPicPr>
          <p:cNvPr id="8" name="Picture 7" descr="A blue and black text&#10;&#10;Description automatically generated">
            <a:extLst>
              <a:ext uri="{FF2B5EF4-FFF2-40B4-BE49-F238E27FC236}">
                <a16:creationId xmlns:a16="http://schemas.microsoft.com/office/drawing/2014/main" id="{39C81A08-30C7-9817-0847-2A3FCCBC08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11200" y="8785936"/>
            <a:ext cx="4838074" cy="1505717"/>
          </a:xfrm>
          <a:prstGeom prst="rect">
            <a:avLst/>
          </a:prstGeom>
        </p:spPr>
      </p:pic>
    </p:spTree>
    <p:extLst>
      <p:ext uri="{BB962C8B-B14F-4D97-AF65-F5344CB8AC3E}">
        <p14:creationId xmlns:p14="http://schemas.microsoft.com/office/powerpoint/2010/main" val="127697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36139" y="846184"/>
            <a:ext cx="6828061" cy="7650116"/>
          </a:xfrm>
          <a:custGeom>
            <a:avLst/>
            <a:gdLst/>
            <a:ahLst/>
            <a:cxnLst/>
            <a:rect l="l" t="t" r="r" b="b"/>
            <a:pathLst>
              <a:path w="6828061" h="9258300">
                <a:moveTo>
                  <a:pt x="0" y="0"/>
                </a:moveTo>
                <a:lnTo>
                  <a:pt x="6828061" y="0"/>
                </a:lnTo>
                <a:lnTo>
                  <a:pt x="6828061" y="9258300"/>
                </a:lnTo>
                <a:lnTo>
                  <a:pt x="0" y="9258300"/>
                </a:lnTo>
                <a:lnTo>
                  <a:pt x="0" y="0"/>
                </a:lnTo>
                <a:close/>
              </a:path>
            </a:pathLst>
          </a:custGeom>
          <a:blipFill>
            <a:blip r:embed="rId3"/>
            <a:stretch>
              <a:fillRect l="-40394" r="-40394"/>
            </a:stretch>
          </a:blipFill>
        </p:spPr>
        <p:txBody>
          <a:bodyPr/>
          <a:lstStyle/>
          <a:p>
            <a:endParaRPr lang="en-US"/>
          </a:p>
        </p:txBody>
      </p:sp>
      <p:grpSp>
        <p:nvGrpSpPr>
          <p:cNvPr id="5" name="Group 5"/>
          <p:cNvGrpSpPr/>
          <p:nvPr/>
        </p:nvGrpSpPr>
        <p:grpSpPr>
          <a:xfrm>
            <a:off x="735978" y="2108359"/>
            <a:ext cx="176024" cy="2210562"/>
            <a:chOff x="0" y="0"/>
            <a:chExt cx="152400" cy="1913890"/>
          </a:xfrm>
        </p:grpSpPr>
        <p:sp>
          <p:nvSpPr>
            <p:cNvPr id="6" name="Freeform 6"/>
            <p:cNvSpPr/>
            <p:nvPr/>
          </p:nvSpPr>
          <p:spPr>
            <a:xfrm>
              <a:off x="0" y="0"/>
              <a:ext cx="152400" cy="1913890"/>
            </a:xfrm>
            <a:custGeom>
              <a:avLst/>
              <a:gdLst/>
              <a:ahLst/>
              <a:cxnLst/>
              <a:rect l="l" t="t" r="r" b="b"/>
              <a:pathLst>
                <a:path w="152400" h="1913890">
                  <a:moveTo>
                    <a:pt x="0" y="0"/>
                  </a:moveTo>
                  <a:lnTo>
                    <a:pt x="152400" y="0"/>
                  </a:lnTo>
                  <a:lnTo>
                    <a:pt x="152400" y="1913890"/>
                  </a:lnTo>
                  <a:lnTo>
                    <a:pt x="0" y="1913890"/>
                  </a:lnTo>
                  <a:close/>
                </a:path>
              </a:pathLst>
            </a:custGeom>
            <a:solidFill>
              <a:srgbClr val="F26524"/>
            </a:solidFill>
          </p:spPr>
          <p:txBody>
            <a:bodyPr/>
            <a:lstStyle/>
            <a:p>
              <a:endParaRPr lang="en-US"/>
            </a:p>
          </p:txBody>
        </p:sp>
      </p:grpSp>
      <p:sp>
        <p:nvSpPr>
          <p:cNvPr id="7" name="Freeform 7"/>
          <p:cNvSpPr/>
          <p:nvPr/>
        </p:nvSpPr>
        <p:spPr>
          <a:xfrm>
            <a:off x="10996874" y="2089309"/>
            <a:ext cx="463065" cy="5975032"/>
          </a:xfrm>
          <a:custGeom>
            <a:avLst/>
            <a:gdLst/>
            <a:ahLst/>
            <a:cxnLst/>
            <a:rect l="l" t="t" r="r" b="b"/>
            <a:pathLst>
              <a:path w="463065" h="5975032">
                <a:moveTo>
                  <a:pt x="0" y="0"/>
                </a:moveTo>
                <a:lnTo>
                  <a:pt x="463065" y="0"/>
                </a:lnTo>
                <a:lnTo>
                  <a:pt x="463065" y="5975032"/>
                </a:lnTo>
                <a:lnTo>
                  <a:pt x="0" y="5975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644861" y="471329"/>
            <a:ext cx="14938040" cy="1170305"/>
          </a:xfrm>
          <a:prstGeom prst="rect">
            <a:avLst/>
          </a:prstGeom>
        </p:spPr>
        <p:txBody>
          <a:bodyPr lIns="0" tIns="0" rIns="0" bIns="0" rtlCol="0" anchor="t">
            <a:spAutoFit/>
          </a:bodyPr>
          <a:lstStyle/>
          <a:p>
            <a:pPr>
              <a:lnSpc>
                <a:spcPts val="9520"/>
              </a:lnSpc>
            </a:pPr>
            <a:r>
              <a:rPr lang="en-US" sz="6800" spc="95">
                <a:solidFill>
                  <a:srgbClr val="2D4064"/>
                </a:solidFill>
                <a:latin typeface="Garet ExtraBold"/>
              </a:rPr>
              <a:t>GOOD, BETTER, BEST OPTIONS </a:t>
            </a:r>
          </a:p>
        </p:txBody>
      </p:sp>
      <p:sp>
        <p:nvSpPr>
          <p:cNvPr id="10" name="TextBox 10"/>
          <p:cNvSpPr txBox="1"/>
          <p:nvPr/>
        </p:nvSpPr>
        <p:spPr>
          <a:xfrm>
            <a:off x="1123950" y="2108359"/>
            <a:ext cx="9278095" cy="2287165"/>
          </a:xfrm>
          <a:prstGeom prst="rect">
            <a:avLst/>
          </a:prstGeom>
        </p:spPr>
        <p:txBody>
          <a:bodyPr lIns="0" tIns="0" rIns="0" bIns="0" rtlCol="0" anchor="t">
            <a:spAutoFit/>
          </a:bodyPr>
          <a:lstStyle/>
          <a:p>
            <a:pPr>
              <a:lnSpc>
                <a:spcPts val="4480"/>
              </a:lnSpc>
            </a:pPr>
            <a:r>
              <a:rPr lang="en-US" sz="3200" spc="44" dirty="0">
                <a:solidFill>
                  <a:srgbClr val="2D4064"/>
                </a:solidFill>
                <a:latin typeface="Nunito 2"/>
              </a:rPr>
              <a:t>Utilize a property management system that generates good, better, and best options for tenants. This gives tenants choices and provides a better overall user experience. </a:t>
            </a:r>
          </a:p>
        </p:txBody>
      </p:sp>
      <p:pic>
        <p:nvPicPr>
          <p:cNvPr id="11" name="Picture 10" descr="A close-up of a logo&#10;&#10;Description automatically generated">
            <a:extLst>
              <a:ext uri="{FF2B5EF4-FFF2-40B4-BE49-F238E27FC236}">
                <a16:creationId xmlns:a16="http://schemas.microsoft.com/office/drawing/2014/main" id="{9634DA33-8F40-9637-DF26-A6360D7D77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881" y="8801100"/>
            <a:ext cx="3985640" cy="1487973"/>
          </a:xfrm>
          <a:prstGeom prst="rect">
            <a:avLst/>
          </a:prstGeom>
        </p:spPr>
      </p:pic>
      <p:pic>
        <p:nvPicPr>
          <p:cNvPr id="3" name="Picture 2" descr="A blue and black text&#10;&#10;Description automatically generated">
            <a:extLst>
              <a:ext uri="{FF2B5EF4-FFF2-40B4-BE49-F238E27FC236}">
                <a16:creationId xmlns:a16="http://schemas.microsoft.com/office/drawing/2014/main" id="{2772F396-60CD-3328-FDE0-C07102CCDE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30200" y="8667361"/>
            <a:ext cx="5219074" cy="1624292"/>
          </a:xfrm>
          <a:prstGeom prst="rect">
            <a:avLst/>
          </a:prstGeom>
        </p:spPr>
      </p:pic>
      <p:pic>
        <p:nvPicPr>
          <p:cNvPr id="12" name="Picture 11" descr="A screenshot of a computer screen&#10;&#10;Description automatically generated">
            <a:extLst>
              <a:ext uri="{FF2B5EF4-FFF2-40B4-BE49-F238E27FC236}">
                <a16:creationId xmlns:a16="http://schemas.microsoft.com/office/drawing/2014/main" id="{9E12AA8E-04D9-E89F-2158-23187CC7DB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602904"/>
            <a:ext cx="9486251" cy="42747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0F40CAF65EAC4E948433ECECE956A2" ma:contentTypeVersion="6" ma:contentTypeDescription="Create a new document." ma:contentTypeScope="" ma:versionID="b3823ae33eac9cc61b1a2601441fe43a">
  <xsd:schema xmlns:xsd="http://www.w3.org/2001/XMLSchema" xmlns:xs="http://www.w3.org/2001/XMLSchema" xmlns:p="http://schemas.microsoft.com/office/2006/metadata/properties" xmlns:ns3="c268bfb5-b57f-479f-957b-217cb12a2d5a" targetNamespace="http://schemas.microsoft.com/office/2006/metadata/properties" ma:root="true" ma:fieldsID="b3c7dbbb5f735bd6cff3ad3551250ba4" ns3:_="">
    <xsd:import namespace="c268bfb5-b57f-479f-957b-217cb12a2d5a"/>
    <xsd:element name="properties">
      <xsd:complexType>
        <xsd:sequence>
          <xsd:element name="documentManagement">
            <xsd:complexType>
              <xsd:all>
                <xsd:element ref="ns3:MediaServiceMetadata" minOccurs="0"/>
                <xsd:element ref="ns3:MediaServiceFastMetadata" minOccurs="0"/>
                <xsd:element ref="ns3:_activity" minOccurs="0"/>
                <xsd:element ref="ns3:MediaServiceSearchProperties" minOccurs="0"/>
                <xsd:element ref="ns3:MediaServiceObjectDetectorVersion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8bfb5-b57f-479f-957b-217cb12a2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268bfb5-b57f-479f-957b-217cb12a2d5a" xsi:nil="true"/>
  </documentManagement>
</p:properties>
</file>

<file path=customXml/itemProps1.xml><?xml version="1.0" encoding="utf-8"?>
<ds:datastoreItem xmlns:ds="http://schemas.openxmlformats.org/officeDocument/2006/customXml" ds:itemID="{947B43EA-93A8-4865-91CC-4C60CAA516E8}">
  <ds:schemaRefs>
    <ds:schemaRef ds:uri="http://schemas.microsoft.com/sharepoint/v3/contenttype/forms"/>
  </ds:schemaRefs>
</ds:datastoreItem>
</file>

<file path=customXml/itemProps2.xml><?xml version="1.0" encoding="utf-8"?>
<ds:datastoreItem xmlns:ds="http://schemas.openxmlformats.org/officeDocument/2006/customXml" ds:itemID="{B2BAF896-50E7-43D2-AB09-3CCED4C49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8bfb5-b57f-479f-957b-217cb12a2d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D5A1CE-3952-45D4-86E4-42C33B3EE437}">
  <ds:schemaRefs>
    <ds:schemaRef ds:uri="http://purl.org/dc/dcmitype/"/>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c268bfb5-b57f-479f-957b-217cb12a2d5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9285</TotalTime>
  <Words>1653</Words>
  <Application>Microsoft Office PowerPoint</Application>
  <PresentationFormat>Custom</PresentationFormat>
  <Paragraphs>167</Paragraphs>
  <Slides>20</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Garet Bold</vt:lpstr>
      <vt:lpstr>Nunito 1</vt:lpstr>
      <vt:lpstr>Nunito 2</vt:lpstr>
      <vt:lpstr>Arial</vt:lpstr>
      <vt:lpstr>Garet</vt:lpstr>
      <vt:lpstr>Calibri</vt:lpstr>
      <vt:lpstr>Garet ExtraBold</vt:lpstr>
      <vt:lpstr>Aptos</vt:lpstr>
      <vt:lpstr>Roboto</vt:lpstr>
      <vt:lpstr>Nunito 1 Bold</vt:lpstr>
      <vt:lpstr>Eras Bold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TSN 2023 Presentation 2 of 3 Big Toys...</dc:title>
  <dc:creator>Jeanne Dotson</dc:creator>
  <cp:lastModifiedBy>Kathryn East</cp:lastModifiedBy>
  <cp:revision>24</cp:revision>
  <dcterms:created xsi:type="dcterms:W3CDTF">2006-08-16T00:00:00Z</dcterms:created>
  <dcterms:modified xsi:type="dcterms:W3CDTF">2024-10-16T14:27:37Z</dcterms:modified>
  <dc:identifier>DAFpjWvpsd8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0x010100F40F40CAF65EAC4E948433ECECE956A2</vt:lpwstr>
  </property>
</Properties>
</file>